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73" r:id="rId6"/>
    <p:sldId id="271" r:id="rId7"/>
    <p:sldId id="272" r:id="rId8"/>
    <p:sldId id="274" r:id="rId9"/>
    <p:sldId id="278" r:id="rId10"/>
    <p:sldId id="275" r:id="rId11"/>
    <p:sldId id="276" r:id="rId12"/>
    <p:sldId id="277" r:id="rId13"/>
    <p:sldId id="279" r:id="rId14"/>
    <p:sldId id="280" r:id="rId15"/>
    <p:sldId id="281" r:id="rId16"/>
    <p:sldId id="282" r:id="rId17"/>
    <p:sldId id="283" r:id="rId18"/>
    <p:sldId id="284" r:id="rId19"/>
    <p:sldId id="259" r:id="rId20"/>
    <p:sldId id="260" r:id="rId21"/>
    <p:sldId id="261" r:id="rId22"/>
    <p:sldId id="262" r:id="rId23"/>
    <p:sldId id="263" r:id="rId24"/>
    <p:sldId id="264" r:id="rId25"/>
    <p:sldId id="266" r:id="rId26"/>
    <p:sldId id="269"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3" d="100"/>
          <a:sy n="73" d="100"/>
        </p:scale>
        <p:origin x="-1284" y="-1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09.08.2015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09.08.2015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0.jpeg"/><Relationship Id="rId7" Type="http://schemas.openxmlformats.org/officeDocument/2006/relationships/image" Target="../media/image13.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4.jpeg"/><Relationship Id="rId7" Type="http://schemas.openxmlformats.org/officeDocument/2006/relationships/image" Target="../media/image1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38.jpeg"/><Relationship Id="rId7" Type="http://schemas.openxmlformats.org/officeDocument/2006/relationships/image" Target="../media/image13.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42.jpeg"/><Relationship Id="rId7" Type="http://schemas.openxmlformats.org/officeDocument/2006/relationships/image" Target="../media/image13.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46.jpeg"/><Relationship Id="rId7" Type="http://schemas.openxmlformats.org/officeDocument/2006/relationships/image" Target="../media/image13.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50.jpeg"/><Relationship Id="rId7" Type="http://schemas.openxmlformats.org/officeDocument/2006/relationships/image" Target="../media/image13.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54.jpeg"/><Relationship Id="rId7" Type="http://schemas.openxmlformats.org/officeDocument/2006/relationships/image" Target="../media/image13.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58.jpeg"/><Relationship Id="rId7" Type="http://schemas.openxmlformats.org/officeDocument/2006/relationships/image" Target="../media/image13.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62.jpeg"/><Relationship Id="rId7" Type="http://schemas.openxmlformats.org/officeDocument/2006/relationships/image" Target="../media/image13.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hyperlink" Target="../../images/selected/20-42-28/camera-1-1273-20140803-204228-02-motion.jpg" TargetMode="External"/><Relationship Id="rId3" Type="http://schemas.openxmlformats.org/officeDocument/2006/relationships/image" Target="../media/image65.jpeg"/><Relationship Id="rId7" Type="http://schemas.openxmlformats.org/officeDocument/2006/relationships/image" Target="../media/image67.jpeg"/><Relationship Id="rId12" Type="http://schemas.openxmlformats.org/officeDocument/2006/relationships/image" Target="../media/image5.gif"/><Relationship Id="rId2" Type="http://schemas.openxmlformats.org/officeDocument/2006/relationships/hyperlink" Target="../../images/selected/4/camera-1-1273-20140803-202258-00-motion.jpg" TargetMode="External"/><Relationship Id="rId1" Type="http://schemas.openxmlformats.org/officeDocument/2006/relationships/slideLayout" Target="../slideLayouts/slideLayout2.xml"/><Relationship Id="rId6" Type="http://schemas.openxmlformats.org/officeDocument/2006/relationships/hyperlink" Target="../../images/selected/20-46/camera-1-1273-20140803-204602-03-motion.jpg" TargetMode="External"/><Relationship Id="rId11" Type="http://schemas.openxmlformats.org/officeDocument/2006/relationships/image" Target="../media/image13.jpeg"/><Relationship Id="rId5" Type="http://schemas.openxmlformats.org/officeDocument/2006/relationships/image" Target="../media/image66.jpeg"/><Relationship Id="rId10" Type="http://schemas.openxmlformats.org/officeDocument/2006/relationships/image" Target="../media/image3.png"/><Relationship Id="rId4" Type="http://schemas.openxmlformats.org/officeDocument/2006/relationships/hyperlink" Target="../../images/selected/4/camera-1-1273-20140803-202257-06-motion.jpg" TargetMode="External"/><Relationship Id="rId9"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hyperlink" Target="../../images/selected/1/camera-1-1273-20140803-202831-03-motion.jpg" TargetMode="External"/><Relationship Id="rId3" Type="http://schemas.openxmlformats.org/officeDocument/2006/relationships/image" Target="../media/image69.jpeg"/><Relationship Id="rId7" Type="http://schemas.openxmlformats.org/officeDocument/2006/relationships/image" Target="../media/image71.jpeg"/><Relationship Id="rId12" Type="http://schemas.openxmlformats.org/officeDocument/2006/relationships/image" Target="../media/image5.gif"/><Relationship Id="rId2" Type="http://schemas.openxmlformats.org/officeDocument/2006/relationships/hyperlink" Target="../../images/selected/1/camera-1-1273-20140803-202831-00-motion.jpg" TargetMode="External"/><Relationship Id="rId1" Type="http://schemas.openxmlformats.org/officeDocument/2006/relationships/slideLayout" Target="../slideLayouts/slideLayout7.xml"/><Relationship Id="rId6" Type="http://schemas.openxmlformats.org/officeDocument/2006/relationships/hyperlink" Target="../../images/selected/1/camera-1-1273-20140803-202831-02-motion.jpg" TargetMode="External"/><Relationship Id="rId11" Type="http://schemas.openxmlformats.org/officeDocument/2006/relationships/image" Target="../media/image13.jpeg"/><Relationship Id="rId5" Type="http://schemas.openxmlformats.org/officeDocument/2006/relationships/image" Target="../media/image70.jpeg"/><Relationship Id="rId10" Type="http://schemas.openxmlformats.org/officeDocument/2006/relationships/image" Target="../media/image3.png"/><Relationship Id="rId4" Type="http://schemas.openxmlformats.org/officeDocument/2006/relationships/hyperlink" Target="../../images/selected/1/camera-1-1273-20140803-202831-01-motion.jpg" TargetMode="External"/><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8" Type="http://schemas.openxmlformats.org/officeDocument/2006/relationships/hyperlink" Target="../../images/selected/2/camera-1-1273-20140803-203718-01-motion.jpg" TargetMode="External"/><Relationship Id="rId3" Type="http://schemas.openxmlformats.org/officeDocument/2006/relationships/image" Target="../media/image73.jpeg"/><Relationship Id="rId7" Type="http://schemas.openxmlformats.org/officeDocument/2006/relationships/image" Target="../media/image75.jpeg"/><Relationship Id="rId12" Type="http://schemas.openxmlformats.org/officeDocument/2006/relationships/image" Target="../media/image5.gif"/><Relationship Id="rId2" Type="http://schemas.openxmlformats.org/officeDocument/2006/relationships/hyperlink" Target="../../images/selected/2/camera-1-1273-20140803-203717-04-motion.jpg" TargetMode="External"/><Relationship Id="rId1" Type="http://schemas.openxmlformats.org/officeDocument/2006/relationships/slideLayout" Target="../slideLayouts/slideLayout1.xml"/><Relationship Id="rId6" Type="http://schemas.openxmlformats.org/officeDocument/2006/relationships/hyperlink" Target="../../images/selected/2/camera-1-1273-20140803-203718-00-motion.jpg" TargetMode="External"/><Relationship Id="rId11" Type="http://schemas.openxmlformats.org/officeDocument/2006/relationships/image" Target="../media/image13.jpeg"/><Relationship Id="rId5" Type="http://schemas.openxmlformats.org/officeDocument/2006/relationships/image" Target="../media/image74.jpeg"/><Relationship Id="rId10" Type="http://schemas.openxmlformats.org/officeDocument/2006/relationships/image" Target="../media/image3.png"/><Relationship Id="rId4" Type="http://schemas.openxmlformats.org/officeDocument/2006/relationships/hyperlink" Target="../../images/selected/2/camera-1-1273-20140803-203716-00-motion.jpg" TargetMode="External"/><Relationship Id="rId9" Type="http://schemas.openxmlformats.org/officeDocument/2006/relationships/image" Target="../media/image76.jpeg"/></Relationships>
</file>

<file path=ppt/slides/_rels/slide22.xml.rels><?xml version="1.0" encoding="UTF-8" standalone="yes"?>
<Relationships xmlns="http://schemas.openxmlformats.org/package/2006/relationships"><Relationship Id="rId8" Type="http://schemas.openxmlformats.org/officeDocument/2006/relationships/hyperlink" Target="../../images/selected/3/camera-1-1273-20140803-204544-02-motion.jpg" TargetMode="External"/><Relationship Id="rId3" Type="http://schemas.openxmlformats.org/officeDocument/2006/relationships/image" Target="../media/image77.jpeg"/><Relationship Id="rId7" Type="http://schemas.openxmlformats.org/officeDocument/2006/relationships/image" Target="../media/image79.jpeg"/><Relationship Id="rId12" Type="http://schemas.openxmlformats.org/officeDocument/2006/relationships/image" Target="../media/image5.gif"/><Relationship Id="rId2" Type="http://schemas.openxmlformats.org/officeDocument/2006/relationships/hyperlink" Target="../../images/selected/3/camera-1-1273-20140803-204543-04-motion.jpg" TargetMode="External"/><Relationship Id="rId1" Type="http://schemas.openxmlformats.org/officeDocument/2006/relationships/slideLayout" Target="../slideLayouts/slideLayout2.xml"/><Relationship Id="rId6" Type="http://schemas.openxmlformats.org/officeDocument/2006/relationships/hyperlink" Target="../../images/selected/3/camera-1-1273-20140803-204544-01-motion.jpg" TargetMode="External"/><Relationship Id="rId11" Type="http://schemas.openxmlformats.org/officeDocument/2006/relationships/image" Target="../media/image13.jpeg"/><Relationship Id="rId5" Type="http://schemas.openxmlformats.org/officeDocument/2006/relationships/image" Target="../media/image78.jpeg"/><Relationship Id="rId10" Type="http://schemas.openxmlformats.org/officeDocument/2006/relationships/image" Target="../media/image3.png"/><Relationship Id="rId4" Type="http://schemas.openxmlformats.org/officeDocument/2006/relationships/hyperlink" Target="../../images/selected/3/camera-1-1273-20140803-204544-00-motion.jpg" TargetMode="External"/><Relationship Id="rId9" Type="http://schemas.openxmlformats.org/officeDocument/2006/relationships/image" Target="../media/image80.jpeg"/></Relationships>
</file>

<file path=ppt/slides/_rels/slide23.xml.rels><?xml version="1.0" encoding="UTF-8" standalone="yes"?>
<Relationships xmlns="http://schemas.openxmlformats.org/package/2006/relationships"><Relationship Id="rId8" Type="http://schemas.openxmlformats.org/officeDocument/2006/relationships/hyperlink" Target="../../images/selected/6/camera-1-1411-20140804-204159-04-motion.jpg" TargetMode="External"/><Relationship Id="rId3" Type="http://schemas.openxmlformats.org/officeDocument/2006/relationships/image" Target="../media/image81.jpeg"/><Relationship Id="rId7" Type="http://schemas.openxmlformats.org/officeDocument/2006/relationships/image" Target="../media/image83.jpeg"/><Relationship Id="rId12" Type="http://schemas.openxmlformats.org/officeDocument/2006/relationships/image" Target="../media/image5.gif"/><Relationship Id="rId2" Type="http://schemas.openxmlformats.org/officeDocument/2006/relationships/hyperlink" Target="../../images/selected/6/camera-1-1411-20140804-204139-04-motion.jpg" TargetMode="External"/><Relationship Id="rId1" Type="http://schemas.openxmlformats.org/officeDocument/2006/relationships/slideLayout" Target="../slideLayouts/slideLayout2.xml"/><Relationship Id="rId6" Type="http://schemas.openxmlformats.org/officeDocument/2006/relationships/hyperlink" Target="../../images/selected/6/camera-1-1411-20140804-204159-03-motion.jpg" TargetMode="External"/><Relationship Id="rId11" Type="http://schemas.openxmlformats.org/officeDocument/2006/relationships/image" Target="../media/image13.jpeg"/><Relationship Id="rId5" Type="http://schemas.openxmlformats.org/officeDocument/2006/relationships/image" Target="../media/image82.jpeg"/><Relationship Id="rId10" Type="http://schemas.openxmlformats.org/officeDocument/2006/relationships/image" Target="../media/image3.png"/><Relationship Id="rId4" Type="http://schemas.openxmlformats.org/officeDocument/2006/relationships/hyperlink" Target="../../images/selected/6/camera-1-1411-20140804-204159-02-motion.jpg" TargetMode="External"/><Relationship Id="rId9"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hyperlink" Target="../../images/selected/5/camera-1-1273-20140803-205422-03-motion.jpg" TargetMode="External"/><Relationship Id="rId3" Type="http://schemas.openxmlformats.org/officeDocument/2006/relationships/image" Target="../media/image85.jpeg"/><Relationship Id="rId7" Type="http://schemas.openxmlformats.org/officeDocument/2006/relationships/image" Target="../media/image87.jpeg"/><Relationship Id="rId12" Type="http://schemas.openxmlformats.org/officeDocument/2006/relationships/image" Target="../media/image5.gif"/><Relationship Id="rId2" Type="http://schemas.openxmlformats.org/officeDocument/2006/relationships/hyperlink" Target="../../images/selected/5/camera-1-1273-20140803-205422-00-motion.jpg" TargetMode="External"/><Relationship Id="rId1" Type="http://schemas.openxmlformats.org/officeDocument/2006/relationships/slideLayout" Target="../slideLayouts/slideLayout2.xml"/><Relationship Id="rId6" Type="http://schemas.openxmlformats.org/officeDocument/2006/relationships/hyperlink" Target="../../images/selected/5/camera-1-1273-20140803-205422-02-motion.jpg" TargetMode="External"/><Relationship Id="rId11" Type="http://schemas.openxmlformats.org/officeDocument/2006/relationships/image" Target="../media/image13.jpeg"/><Relationship Id="rId5" Type="http://schemas.openxmlformats.org/officeDocument/2006/relationships/image" Target="../media/image86.jpeg"/><Relationship Id="rId10" Type="http://schemas.openxmlformats.org/officeDocument/2006/relationships/image" Target="../media/image3.png"/><Relationship Id="rId4" Type="http://schemas.openxmlformats.org/officeDocument/2006/relationships/hyperlink" Target="../../images/selected/5/camera-1-1273-20140803-205422-01-motion.jpg" TargetMode="External"/><Relationship Id="rId9" Type="http://schemas.openxmlformats.org/officeDocument/2006/relationships/image" Target="../media/image88.jpeg"/></Relationships>
</file>

<file path=ppt/slides/_rels/slide25.xml.rels><?xml version="1.0" encoding="UTF-8" standalone="yes"?>
<Relationships xmlns="http://schemas.openxmlformats.org/package/2006/relationships"><Relationship Id="rId8" Type="http://schemas.openxmlformats.org/officeDocument/2006/relationships/hyperlink" Target="../../videos/aragats%2020150603/aragats-lightning-hour15-allskycam.mp4" TargetMode="External"/><Relationship Id="rId13" Type="http://schemas.openxmlformats.org/officeDocument/2006/relationships/image" Target="../media/image5.gif"/><Relationship Id="rId3" Type="http://schemas.openxmlformats.org/officeDocument/2006/relationships/hyperlink" Target="../../videos/byurakan-20150523/lightning-hour20-camera3.mp4" TargetMode="External"/><Relationship Id="rId7" Type="http://schemas.openxmlformats.org/officeDocument/2006/relationships/hyperlink" Target="../../videos/aragats%2020150603/aragats-lightning-hour15-camera1.mp4" TargetMode="External"/><Relationship Id="rId12" Type="http://schemas.openxmlformats.org/officeDocument/2006/relationships/image" Target="../media/image4.jpeg"/><Relationship Id="rId2" Type="http://schemas.openxmlformats.org/officeDocument/2006/relationships/hyperlink" Target="../../videos/byurakan-20150523/lightning-hour19-camera4.mp4" TargetMode="External"/><Relationship Id="rId1" Type="http://schemas.openxmlformats.org/officeDocument/2006/relationships/slideLayout" Target="../slideLayouts/slideLayout6.xml"/><Relationship Id="rId6" Type="http://schemas.openxmlformats.org/officeDocument/2006/relationships/hyperlink" Target="../../videos/byurakan-20150523/lightning-hour22and23-camera3.mp4" TargetMode="External"/><Relationship Id="rId11" Type="http://schemas.openxmlformats.org/officeDocument/2006/relationships/image" Target="../media/image3.png"/><Relationship Id="rId5" Type="http://schemas.openxmlformats.org/officeDocument/2006/relationships/hyperlink" Target="../../videos/byurakan-20150523/lightning-hour21-camera3.mp4" TargetMode="External"/><Relationship Id="rId10" Type="http://schemas.openxmlformats.org/officeDocument/2006/relationships/hyperlink" Target="../../videos/aragats%202014/video2.mp4" TargetMode="External"/><Relationship Id="rId4" Type="http://schemas.openxmlformats.org/officeDocument/2006/relationships/hyperlink" Target="../../videos/byurakan-20150523/lightning-hour20-camera4.mp4" TargetMode="External"/><Relationship Id="rId9" Type="http://schemas.openxmlformats.org/officeDocument/2006/relationships/hyperlink" Target="../../videos/aragats%202014/video1.mp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hyperlink" Target="http://192.168.24.58/cam1/cam.html" TargetMode="External"/><Relationship Id="rId7" Type="http://schemas.openxmlformats.org/officeDocument/2006/relationships/image" Target="../media/image4.jpeg"/><Relationship Id="rId2" Type="http://schemas.openxmlformats.org/officeDocument/2006/relationships/hyperlink" Target="http://192.168.24.200/cam1/aragats.html"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192.168.24.58/twg" TargetMode="External"/><Relationship Id="rId4" Type="http://schemas.openxmlformats.org/officeDocument/2006/relationships/hyperlink" Target="http://192.168.24.200/tw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8.jpeg"/><Relationship Id="rId7" Type="http://schemas.openxmlformats.org/officeDocument/2006/relationships/image" Target="../media/image13.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22.jpeg"/><Relationship Id="rId7" Type="http://schemas.openxmlformats.org/officeDocument/2006/relationships/image" Target="../media/image13.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26.jpeg"/><Relationship Id="rId7" Type="http://schemas.openxmlformats.org/officeDocument/2006/relationships/image" Target="../media/image13.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amera-3-15-20150523-213752-12-motion.jpg"/>
          <p:cNvPicPr>
            <a:picLocks noChangeAspect="1"/>
          </p:cNvPicPr>
          <p:nvPr/>
        </p:nvPicPr>
        <p:blipFill>
          <a:blip r:embed="rId2" cstate="print"/>
          <a:stretch>
            <a:fillRect/>
          </a:stretch>
        </p:blipFill>
        <p:spPr>
          <a:xfrm>
            <a:off x="0" y="2214554"/>
            <a:ext cx="9144000" cy="4643446"/>
          </a:xfrm>
          <a:prstGeom prst="rect">
            <a:avLst/>
          </a:prstGeom>
        </p:spPr>
      </p:pic>
      <p:sp>
        <p:nvSpPr>
          <p:cNvPr id="4" name="Заголовок 3"/>
          <p:cNvSpPr>
            <a:spLocks noGrp="1"/>
          </p:cNvSpPr>
          <p:nvPr>
            <p:ph type="title"/>
          </p:nvPr>
        </p:nvSpPr>
        <p:spPr>
          <a:xfrm>
            <a:off x="0" y="0"/>
            <a:ext cx="9144000" cy="582594"/>
          </a:xfrm>
        </p:spPr>
        <p:txBody>
          <a:bodyPr>
            <a:noAutofit/>
          </a:bodyPr>
          <a:lstStyle/>
          <a:p>
            <a:r>
              <a:rPr lang="en-US" sz="2200" b="1" i="1" dirty="0" smtClean="0"/>
              <a:t>First results on the Optical monitoring of the atmospheric discharges on </a:t>
            </a:r>
            <a:r>
              <a:rPr lang="en-US" sz="2200" b="1" i="1" dirty="0" err="1" smtClean="0"/>
              <a:t>Aragats</a:t>
            </a:r>
            <a:r>
              <a:rPr lang="en-US" sz="2200" b="1" i="1" dirty="0" smtClean="0"/>
              <a:t> and in </a:t>
            </a:r>
            <a:r>
              <a:rPr lang="en-US" sz="2200" b="1" i="1" dirty="0" err="1" smtClean="0"/>
              <a:t>Burakan</a:t>
            </a:r>
            <a:r>
              <a:rPr lang="en-US" sz="2200" b="1" i="1" dirty="0" smtClean="0"/>
              <a:t>: the storage, on-line display of multiple photographs</a:t>
            </a:r>
            <a:endParaRPr lang="en-US" sz="2200" dirty="0"/>
          </a:p>
        </p:txBody>
      </p:sp>
      <p:sp>
        <p:nvSpPr>
          <p:cNvPr id="5" name="Содержимое 4"/>
          <p:cNvSpPr>
            <a:spLocks noGrp="1"/>
          </p:cNvSpPr>
          <p:nvPr>
            <p:ph idx="1"/>
          </p:nvPr>
        </p:nvSpPr>
        <p:spPr>
          <a:xfrm>
            <a:off x="0" y="571480"/>
            <a:ext cx="9144000" cy="6286520"/>
          </a:xfrm>
        </p:spPr>
        <p:txBody>
          <a:bodyPr>
            <a:normAutofit/>
          </a:bodyPr>
          <a:lstStyle/>
          <a:p>
            <a:pPr>
              <a:buNone/>
            </a:pPr>
            <a:endParaRPr lang="en-US" sz="2000" dirty="0" smtClean="0"/>
          </a:p>
          <a:p>
            <a:pPr algn="ctr">
              <a:buNone/>
            </a:pPr>
            <a:r>
              <a:rPr lang="en-US" sz="2000" dirty="0" smtClean="0"/>
              <a:t>A. </a:t>
            </a:r>
            <a:r>
              <a:rPr lang="en-US" sz="2000" dirty="0" err="1" smtClean="0"/>
              <a:t>Chilingarian</a:t>
            </a:r>
            <a:r>
              <a:rPr lang="en-US" sz="2000" dirty="0" smtClean="0"/>
              <a:t>, </a:t>
            </a:r>
            <a:r>
              <a:rPr lang="en-US" sz="2000" b="1" u="sng" dirty="0" smtClean="0"/>
              <a:t>H. </a:t>
            </a:r>
            <a:r>
              <a:rPr lang="en-US" sz="2000" b="1" u="sng" dirty="0" err="1" smtClean="0"/>
              <a:t>Dermenjyan</a:t>
            </a:r>
            <a:r>
              <a:rPr lang="en-US" sz="2000" dirty="0" smtClean="0"/>
              <a:t>, A. </a:t>
            </a:r>
            <a:r>
              <a:rPr lang="en-US" sz="2000" dirty="0" err="1" smtClean="0"/>
              <a:t>Reymers</a:t>
            </a:r>
            <a:r>
              <a:rPr lang="en-US" sz="2000" dirty="0" smtClean="0"/>
              <a:t> and S. </a:t>
            </a:r>
            <a:r>
              <a:rPr lang="en-US" sz="2000" dirty="0" err="1" smtClean="0"/>
              <a:t>Mkoyan</a:t>
            </a:r>
            <a:r>
              <a:rPr lang="en-US" sz="2000" dirty="0" smtClean="0"/>
              <a:t/>
            </a:r>
            <a:br>
              <a:rPr lang="en-US" sz="2000" dirty="0" smtClean="0"/>
            </a:br>
            <a:r>
              <a:rPr lang="en-US" sz="2000" dirty="0" err="1" smtClean="0"/>
              <a:t>A.Alikhanyan</a:t>
            </a:r>
            <a:r>
              <a:rPr lang="en-US" sz="2000" dirty="0" smtClean="0"/>
              <a:t> National Laboratory (Yerevan Physics Institute)</a:t>
            </a:r>
            <a:br>
              <a:rPr lang="en-US" sz="2000" dirty="0" smtClean="0"/>
            </a:br>
            <a:r>
              <a:rPr lang="en-US" sz="2000" dirty="0" smtClean="0"/>
              <a:t>Cosmic Ray Division</a:t>
            </a:r>
            <a:br>
              <a:rPr lang="en-US" sz="2000" dirty="0" smtClean="0"/>
            </a:br>
            <a:r>
              <a:rPr lang="en-US" sz="1800" b="1" dirty="0" smtClean="0">
                <a:solidFill>
                  <a:schemeClr val="bg1">
                    <a:lumMod val="50000"/>
                  </a:schemeClr>
                </a:solidFill>
              </a:rPr>
              <a:t>harutyun@yerphi.am</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amera-4-02-20150523-191735-10-motion.jpg"/>
          <p:cNvPicPr>
            <a:picLocks noChangeAspect="1"/>
          </p:cNvPicPr>
          <p:nvPr/>
        </p:nvPicPr>
        <p:blipFill>
          <a:blip r:embed="rId2" cstate="print"/>
          <a:stretch>
            <a:fillRect/>
          </a:stretch>
        </p:blipFill>
        <p:spPr>
          <a:xfrm>
            <a:off x="0" y="0"/>
            <a:ext cx="4607716" cy="3429000"/>
          </a:xfrm>
          <a:prstGeom prst="rect">
            <a:avLst/>
          </a:prstGeom>
        </p:spPr>
      </p:pic>
      <p:pic>
        <p:nvPicPr>
          <p:cNvPr id="10" name="Рисунок 9" descr="camera-4-02-20150523-191735-14-motion.jpg"/>
          <p:cNvPicPr>
            <a:picLocks noChangeAspect="1"/>
          </p:cNvPicPr>
          <p:nvPr/>
        </p:nvPicPr>
        <p:blipFill>
          <a:blip r:embed="rId3" cstate="print"/>
          <a:stretch>
            <a:fillRect/>
          </a:stretch>
        </p:blipFill>
        <p:spPr>
          <a:xfrm>
            <a:off x="4536285" y="0"/>
            <a:ext cx="4607716" cy="3429000"/>
          </a:xfrm>
          <a:prstGeom prst="rect">
            <a:avLst/>
          </a:prstGeom>
        </p:spPr>
      </p:pic>
      <p:pic>
        <p:nvPicPr>
          <p:cNvPr id="11" name="Рисунок 10" descr="camera-4-02-20150523-191735-15-motion.jpg"/>
          <p:cNvPicPr>
            <a:picLocks noChangeAspect="1"/>
          </p:cNvPicPr>
          <p:nvPr/>
        </p:nvPicPr>
        <p:blipFill>
          <a:blip r:embed="rId4" cstate="print"/>
          <a:stretch>
            <a:fillRect/>
          </a:stretch>
        </p:blipFill>
        <p:spPr>
          <a:xfrm>
            <a:off x="0" y="3429001"/>
            <a:ext cx="4572000" cy="3429000"/>
          </a:xfrm>
          <a:prstGeom prst="rect">
            <a:avLst/>
          </a:prstGeom>
        </p:spPr>
      </p:pic>
      <p:pic>
        <p:nvPicPr>
          <p:cNvPr id="12" name="Рисунок 11" descr="camera-4-02-20150523-191735-17-motion.jpg"/>
          <p:cNvPicPr>
            <a:picLocks noChangeAspect="1"/>
          </p:cNvPicPr>
          <p:nvPr/>
        </p:nvPicPr>
        <p:blipFill>
          <a:blip r:embed="rId5" cstate="print"/>
          <a:stretch>
            <a:fillRect/>
          </a:stretch>
        </p:blipFill>
        <p:spPr>
          <a:xfrm>
            <a:off x="4536248" y="3429000"/>
            <a:ext cx="4607752" cy="3429000"/>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13"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camera-3-02-20150523-202550-24-motion.jpg"/>
          <p:cNvPicPr>
            <a:picLocks noChangeAspect="1"/>
          </p:cNvPicPr>
          <p:nvPr/>
        </p:nvPicPr>
        <p:blipFill>
          <a:blip r:embed="rId2" cstate="print"/>
          <a:stretch>
            <a:fillRect/>
          </a:stretch>
        </p:blipFill>
        <p:spPr>
          <a:xfrm>
            <a:off x="0" y="0"/>
            <a:ext cx="4572000" cy="3429000"/>
          </a:xfrm>
          <a:prstGeom prst="rect">
            <a:avLst/>
          </a:prstGeom>
        </p:spPr>
      </p:pic>
      <p:pic>
        <p:nvPicPr>
          <p:cNvPr id="14" name="Рисунок 13" descr="camera-3-02-20150523-202550-26-motion.jpg"/>
          <p:cNvPicPr>
            <a:picLocks noChangeAspect="1"/>
          </p:cNvPicPr>
          <p:nvPr/>
        </p:nvPicPr>
        <p:blipFill>
          <a:blip r:embed="rId3" cstate="print"/>
          <a:stretch>
            <a:fillRect/>
          </a:stretch>
        </p:blipFill>
        <p:spPr>
          <a:xfrm>
            <a:off x="4536250" y="0"/>
            <a:ext cx="4607750" cy="3429000"/>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15" name="Рисунок 14" descr="camera-3-02-20150523-202550-27-motion.jpg"/>
          <p:cNvPicPr>
            <a:picLocks noChangeAspect="1"/>
          </p:cNvPicPr>
          <p:nvPr/>
        </p:nvPicPr>
        <p:blipFill>
          <a:blip r:embed="rId4" cstate="print"/>
          <a:stretch>
            <a:fillRect/>
          </a:stretch>
        </p:blipFill>
        <p:spPr>
          <a:xfrm>
            <a:off x="-1" y="3429000"/>
            <a:ext cx="4607714" cy="3429000"/>
          </a:xfrm>
          <a:prstGeom prst="rect">
            <a:avLst/>
          </a:prstGeom>
        </p:spPr>
      </p:pic>
      <p:pic>
        <p:nvPicPr>
          <p:cNvPr id="16" name="Рисунок 15" descr="camera-3-02-20150523-202550-28-motion.jpg"/>
          <p:cNvPicPr>
            <a:picLocks noChangeAspect="1"/>
          </p:cNvPicPr>
          <p:nvPr/>
        </p:nvPicPr>
        <p:blipFill>
          <a:blip r:embed="rId5" cstate="print"/>
          <a:stretch>
            <a:fillRect/>
          </a:stretch>
        </p:blipFill>
        <p:spPr>
          <a:xfrm>
            <a:off x="4572000" y="3429000"/>
            <a:ext cx="4572000" cy="3428999"/>
          </a:xfrm>
          <a:prstGeom prst="rect">
            <a:avLst/>
          </a:prstGeom>
        </p:spPr>
      </p:pic>
      <p:pic>
        <p:nvPicPr>
          <p:cNvPr id="11"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2"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0" name="Picture 9"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amera-3-02-20150523-202550-29-motion.jpg"/>
          <p:cNvPicPr>
            <a:picLocks noChangeAspect="1"/>
          </p:cNvPicPr>
          <p:nvPr/>
        </p:nvPicPr>
        <p:blipFill>
          <a:blip r:embed="rId2" cstate="print"/>
          <a:stretch>
            <a:fillRect/>
          </a:stretch>
        </p:blipFill>
        <p:spPr>
          <a:xfrm>
            <a:off x="-32" y="0"/>
            <a:ext cx="4572032" cy="3500438"/>
          </a:xfrm>
          <a:prstGeom prst="rect">
            <a:avLst/>
          </a:prstGeom>
        </p:spPr>
      </p:pic>
      <p:pic>
        <p:nvPicPr>
          <p:cNvPr id="10" name="Рисунок 9" descr="camera-3-02-20150523-202551-00-motion.jpg"/>
          <p:cNvPicPr>
            <a:picLocks noChangeAspect="1"/>
          </p:cNvPicPr>
          <p:nvPr/>
        </p:nvPicPr>
        <p:blipFill>
          <a:blip r:embed="rId3" cstate="print"/>
          <a:stretch>
            <a:fillRect/>
          </a:stretch>
        </p:blipFill>
        <p:spPr>
          <a:xfrm>
            <a:off x="4572000" y="0"/>
            <a:ext cx="4572010" cy="3500438"/>
          </a:xfrm>
          <a:prstGeom prst="rect">
            <a:avLst/>
          </a:prstGeom>
        </p:spPr>
      </p:pic>
      <p:pic>
        <p:nvPicPr>
          <p:cNvPr id="11" name="Рисунок 10" descr="camera-3-02-20150523-202551-02-motion.jpg"/>
          <p:cNvPicPr>
            <a:picLocks noChangeAspect="1"/>
          </p:cNvPicPr>
          <p:nvPr/>
        </p:nvPicPr>
        <p:blipFill>
          <a:blip r:embed="rId4" cstate="print"/>
          <a:stretch>
            <a:fillRect/>
          </a:stretch>
        </p:blipFill>
        <p:spPr>
          <a:xfrm>
            <a:off x="0" y="3500438"/>
            <a:ext cx="4572000" cy="3357562"/>
          </a:xfrm>
          <a:prstGeom prst="rect">
            <a:avLst/>
          </a:prstGeom>
        </p:spPr>
      </p:pic>
      <p:pic>
        <p:nvPicPr>
          <p:cNvPr id="12" name="Рисунок 11" descr="camera-3-02-20150523-202551-03-motion.jpg"/>
          <p:cNvPicPr>
            <a:picLocks noChangeAspect="1"/>
          </p:cNvPicPr>
          <p:nvPr/>
        </p:nvPicPr>
        <p:blipFill>
          <a:blip r:embed="rId5" cstate="print"/>
          <a:stretch>
            <a:fillRect/>
          </a:stretch>
        </p:blipFill>
        <p:spPr>
          <a:xfrm>
            <a:off x="4572000" y="3500438"/>
            <a:ext cx="4572000" cy="3357562"/>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13" name="Picture 18" descr="Logo.png"/>
          <p:cNvPicPr>
            <a:picLocks noChangeAspect="1"/>
          </p:cNvPicPr>
          <p:nvPr/>
        </p:nvPicPr>
        <p:blipFill>
          <a:blip r:embed="rId6" cstate="print"/>
          <a:stretch>
            <a:fillRect/>
          </a:stretch>
        </p:blipFill>
        <p:spPr>
          <a:xfrm>
            <a:off x="7476786"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lSkyCam_1-197-20150603-153732-04-motion.jpg"/>
          <p:cNvPicPr>
            <a:picLocks noChangeAspect="1"/>
          </p:cNvPicPr>
          <p:nvPr/>
        </p:nvPicPr>
        <p:blipFill>
          <a:blip r:embed="rId2" cstate="print"/>
          <a:stretch>
            <a:fillRect/>
          </a:stretch>
        </p:blipFill>
        <p:spPr>
          <a:xfrm>
            <a:off x="0" y="0"/>
            <a:ext cx="4644008" cy="3715207"/>
          </a:xfrm>
          <a:prstGeom prst="rect">
            <a:avLst/>
          </a:prstGeom>
        </p:spPr>
      </p:pic>
      <p:pic>
        <p:nvPicPr>
          <p:cNvPr id="14" name="Picture 13" descr="AllSkyCam_1-197-20150603-153755-07-motion.jpg"/>
          <p:cNvPicPr>
            <a:picLocks noChangeAspect="1"/>
          </p:cNvPicPr>
          <p:nvPr/>
        </p:nvPicPr>
        <p:blipFill>
          <a:blip r:embed="rId3" cstate="print"/>
          <a:stretch>
            <a:fillRect/>
          </a:stretch>
        </p:blipFill>
        <p:spPr>
          <a:xfrm>
            <a:off x="4644008" y="0"/>
            <a:ext cx="4499992" cy="3484781"/>
          </a:xfrm>
          <a:prstGeom prst="rect">
            <a:avLst/>
          </a:prstGeom>
        </p:spPr>
      </p:pic>
      <p:pic>
        <p:nvPicPr>
          <p:cNvPr id="15" name="Picture 14" descr="AllSkyCam_1-197-20150603-153832-00-motion.jpg"/>
          <p:cNvPicPr>
            <a:picLocks noChangeAspect="1"/>
          </p:cNvPicPr>
          <p:nvPr/>
        </p:nvPicPr>
        <p:blipFill>
          <a:blip r:embed="rId4" cstate="print"/>
          <a:stretch>
            <a:fillRect/>
          </a:stretch>
        </p:blipFill>
        <p:spPr>
          <a:xfrm>
            <a:off x="0" y="3266802"/>
            <a:ext cx="4860032" cy="3591198"/>
          </a:xfrm>
          <a:prstGeom prst="rect">
            <a:avLst/>
          </a:prstGeom>
        </p:spPr>
      </p:pic>
      <p:pic>
        <p:nvPicPr>
          <p:cNvPr id="16" name="Picture 15" descr="AllSkyCam_1-197-20150603-154002-08-motion.jpg"/>
          <p:cNvPicPr>
            <a:picLocks noChangeAspect="1"/>
          </p:cNvPicPr>
          <p:nvPr/>
        </p:nvPicPr>
        <p:blipFill>
          <a:blip r:embed="rId5" cstate="print"/>
          <a:stretch>
            <a:fillRect/>
          </a:stretch>
        </p:blipFill>
        <p:spPr>
          <a:xfrm>
            <a:off x="4277788" y="3284984"/>
            <a:ext cx="4866212" cy="3573017"/>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2015.06.03</a:t>
            </a:r>
          </a:p>
        </p:txBody>
      </p:sp>
      <p:pic>
        <p:nvPicPr>
          <p:cNvPr id="9"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1" name="Picture 10"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jpg"/>
          <p:cNvPicPr>
            <a:picLocks noChangeAspect="1"/>
          </p:cNvPicPr>
          <p:nvPr/>
        </p:nvPicPr>
        <p:blipFill>
          <a:blip r:embed="rId2" cstate="print"/>
          <a:stretch>
            <a:fillRect/>
          </a:stretch>
        </p:blipFill>
        <p:spPr>
          <a:xfrm>
            <a:off x="0" y="0"/>
            <a:ext cx="4553681" cy="3429000"/>
          </a:xfrm>
          <a:prstGeom prst="rect">
            <a:avLst/>
          </a:prstGeom>
        </p:spPr>
      </p:pic>
      <p:pic>
        <p:nvPicPr>
          <p:cNvPr id="10" name="Picture 9" descr="2.jpg"/>
          <p:cNvPicPr>
            <a:picLocks noChangeAspect="1"/>
          </p:cNvPicPr>
          <p:nvPr/>
        </p:nvPicPr>
        <p:blipFill>
          <a:blip r:embed="rId3" cstate="print"/>
          <a:stretch>
            <a:fillRect/>
          </a:stretch>
        </p:blipFill>
        <p:spPr>
          <a:xfrm>
            <a:off x="4499992" y="0"/>
            <a:ext cx="4644008" cy="3429000"/>
          </a:xfrm>
          <a:prstGeom prst="rect">
            <a:avLst/>
          </a:prstGeom>
        </p:spPr>
      </p:pic>
      <p:pic>
        <p:nvPicPr>
          <p:cNvPr id="11" name="Picture 10" descr="3.jpg"/>
          <p:cNvPicPr>
            <a:picLocks noChangeAspect="1"/>
          </p:cNvPicPr>
          <p:nvPr/>
        </p:nvPicPr>
        <p:blipFill>
          <a:blip r:embed="rId4" cstate="print"/>
          <a:stretch>
            <a:fillRect/>
          </a:stretch>
        </p:blipFill>
        <p:spPr>
          <a:xfrm>
            <a:off x="0" y="3429000"/>
            <a:ext cx="4499992" cy="3429001"/>
          </a:xfrm>
          <a:prstGeom prst="rect">
            <a:avLst/>
          </a:prstGeom>
        </p:spPr>
      </p:pic>
      <p:pic>
        <p:nvPicPr>
          <p:cNvPr id="12" name="Picture 11" descr="4.jpg"/>
          <p:cNvPicPr>
            <a:picLocks noChangeAspect="1"/>
          </p:cNvPicPr>
          <p:nvPr/>
        </p:nvPicPr>
        <p:blipFill>
          <a:blip r:embed="rId5" cstate="print"/>
          <a:stretch>
            <a:fillRect/>
          </a:stretch>
        </p:blipFill>
        <p:spPr>
          <a:xfrm>
            <a:off x="4499992" y="3429000"/>
            <a:ext cx="4644008" cy="3429001"/>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a:t>
            </a:r>
            <a:r>
              <a:rPr lang="en-US" sz="2000" b="1" dirty="0" smtClean="0">
                <a:solidFill>
                  <a:schemeClr val="bg1"/>
                </a:solidFill>
              </a:rPr>
              <a:t>2015.06.03</a:t>
            </a:r>
            <a:endParaRPr lang="en-US" sz="2000" b="1" dirty="0" smtClean="0">
              <a:solidFill>
                <a:schemeClr val="bg1"/>
              </a:solidFill>
              <a:latin typeface="+mj-lt"/>
              <a:ea typeface="+mj-ea"/>
              <a:cs typeface="+mj-cs"/>
            </a:endParaRPr>
          </a:p>
        </p:txBody>
      </p:sp>
      <p:pic>
        <p:nvPicPr>
          <p:cNvPr id="13"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jpg"/>
          <p:cNvPicPr>
            <a:picLocks noChangeAspect="1"/>
          </p:cNvPicPr>
          <p:nvPr/>
        </p:nvPicPr>
        <p:blipFill>
          <a:blip r:embed="rId2" cstate="print"/>
          <a:stretch>
            <a:fillRect/>
          </a:stretch>
        </p:blipFill>
        <p:spPr>
          <a:xfrm>
            <a:off x="0" y="0"/>
            <a:ext cx="4572000" cy="3573016"/>
          </a:xfrm>
          <a:prstGeom prst="rect">
            <a:avLst/>
          </a:prstGeom>
        </p:spPr>
      </p:pic>
      <p:pic>
        <p:nvPicPr>
          <p:cNvPr id="10" name="Picture 9" descr="6.jpg"/>
          <p:cNvPicPr>
            <a:picLocks noChangeAspect="1"/>
          </p:cNvPicPr>
          <p:nvPr/>
        </p:nvPicPr>
        <p:blipFill>
          <a:blip r:embed="rId3" cstate="print"/>
          <a:stretch>
            <a:fillRect/>
          </a:stretch>
        </p:blipFill>
        <p:spPr>
          <a:xfrm>
            <a:off x="4572000" y="0"/>
            <a:ext cx="4572000" cy="3573016"/>
          </a:xfrm>
          <a:prstGeom prst="rect">
            <a:avLst/>
          </a:prstGeom>
        </p:spPr>
      </p:pic>
      <p:pic>
        <p:nvPicPr>
          <p:cNvPr id="11" name="Picture 10" descr="7.jpg"/>
          <p:cNvPicPr>
            <a:picLocks noChangeAspect="1"/>
          </p:cNvPicPr>
          <p:nvPr/>
        </p:nvPicPr>
        <p:blipFill>
          <a:blip r:embed="rId4" cstate="print"/>
          <a:stretch>
            <a:fillRect/>
          </a:stretch>
        </p:blipFill>
        <p:spPr>
          <a:xfrm>
            <a:off x="0" y="3573016"/>
            <a:ext cx="4572000" cy="3284984"/>
          </a:xfrm>
          <a:prstGeom prst="rect">
            <a:avLst/>
          </a:prstGeom>
        </p:spPr>
      </p:pic>
      <p:pic>
        <p:nvPicPr>
          <p:cNvPr id="12" name="Picture 11" descr="8.jpg"/>
          <p:cNvPicPr>
            <a:picLocks noChangeAspect="1"/>
          </p:cNvPicPr>
          <p:nvPr/>
        </p:nvPicPr>
        <p:blipFill>
          <a:blip r:embed="rId5" cstate="print"/>
          <a:stretch>
            <a:fillRect/>
          </a:stretch>
        </p:blipFill>
        <p:spPr>
          <a:xfrm>
            <a:off x="4572000" y="3573016"/>
            <a:ext cx="4572000" cy="3284984"/>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a:t>
            </a:r>
            <a:r>
              <a:rPr lang="en-US" sz="2000" b="1" dirty="0" smtClean="0">
                <a:solidFill>
                  <a:schemeClr val="bg1"/>
                </a:solidFill>
              </a:rPr>
              <a:t>2015.06.03</a:t>
            </a:r>
            <a:endParaRPr lang="en-US" sz="2000" b="1" dirty="0" smtClean="0">
              <a:solidFill>
                <a:schemeClr val="bg1"/>
              </a:solidFill>
              <a:latin typeface="+mj-lt"/>
              <a:ea typeface="+mj-ea"/>
              <a:cs typeface="+mj-cs"/>
            </a:endParaRPr>
          </a:p>
        </p:txBody>
      </p:sp>
      <p:pic>
        <p:nvPicPr>
          <p:cNvPr id="13"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9.jpg"/>
          <p:cNvPicPr>
            <a:picLocks noChangeAspect="1"/>
          </p:cNvPicPr>
          <p:nvPr/>
        </p:nvPicPr>
        <p:blipFill>
          <a:blip r:embed="rId2" cstate="print"/>
          <a:stretch>
            <a:fillRect/>
          </a:stretch>
        </p:blipFill>
        <p:spPr>
          <a:xfrm>
            <a:off x="-1" y="0"/>
            <a:ext cx="4572001" cy="3356992"/>
          </a:xfrm>
          <a:prstGeom prst="rect">
            <a:avLst/>
          </a:prstGeom>
        </p:spPr>
      </p:pic>
      <p:pic>
        <p:nvPicPr>
          <p:cNvPr id="10" name="Picture 9" descr="10.jpg"/>
          <p:cNvPicPr>
            <a:picLocks noChangeAspect="1"/>
          </p:cNvPicPr>
          <p:nvPr/>
        </p:nvPicPr>
        <p:blipFill>
          <a:blip r:embed="rId3" cstate="print"/>
          <a:stretch>
            <a:fillRect/>
          </a:stretch>
        </p:blipFill>
        <p:spPr>
          <a:xfrm>
            <a:off x="4572001" y="0"/>
            <a:ext cx="4572000" cy="3356992"/>
          </a:xfrm>
          <a:prstGeom prst="rect">
            <a:avLst/>
          </a:prstGeom>
        </p:spPr>
      </p:pic>
      <p:pic>
        <p:nvPicPr>
          <p:cNvPr id="11" name="Picture 10" descr="11.jpg"/>
          <p:cNvPicPr>
            <a:picLocks noChangeAspect="1"/>
          </p:cNvPicPr>
          <p:nvPr/>
        </p:nvPicPr>
        <p:blipFill>
          <a:blip r:embed="rId4" cstate="print"/>
          <a:stretch>
            <a:fillRect/>
          </a:stretch>
        </p:blipFill>
        <p:spPr>
          <a:xfrm>
            <a:off x="0" y="3356992"/>
            <a:ext cx="4572000" cy="3501008"/>
          </a:xfrm>
          <a:prstGeom prst="rect">
            <a:avLst/>
          </a:prstGeom>
        </p:spPr>
      </p:pic>
      <p:pic>
        <p:nvPicPr>
          <p:cNvPr id="12" name="Picture 11" descr="12.jpg"/>
          <p:cNvPicPr>
            <a:picLocks noChangeAspect="1"/>
          </p:cNvPicPr>
          <p:nvPr/>
        </p:nvPicPr>
        <p:blipFill>
          <a:blip r:embed="rId5" cstate="print"/>
          <a:stretch>
            <a:fillRect/>
          </a:stretch>
        </p:blipFill>
        <p:spPr>
          <a:xfrm>
            <a:off x="4572000" y="3356992"/>
            <a:ext cx="4572000" cy="3501008"/>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a:t>
            </a:r>
            <a:r>
              <a:rPr lang="en-US" sz="2000" b="1" dirty="0" smtClean="0">
                <a:solidFill>
                  <a:schemeClr val="bg1"/>
                </a:solidFill>
              </a:rPr>
              <a:t>2015.06.03</a:t>
            </a:r>
            <a:endParaRPr lang="en-US" sz="2000" b="1" dirty="0" smtClean="0">
              <a:solidFill>
                <a:schemeClr val="bg1"/>
              </a:solidFill>
              <a:latin typeface="+mj-lt"/>
              <a:ea typeface="+mj-ea"/>
              <a:cs typeface="+mj-cs"/>
            </a:endParaRPr>
          </a:p>
        </p:txBody>
      </p:sp>
      <p:pic>
        <p:nvPicPr>
          <p:cNvPr id="13"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3.jpg"/>
          <p:cNvPicPr>
            <a:picLocks noChangeAspect="1"/>
          </p:cNvPicPr>
          <p:nvPr/>
        </p:nvPicPr>
        <p:blipFill>
          <a:blip r:embed="rId2" cstate="print"/>
          <a:stretch>
            <a:fillRect/>
          </a:stretch>
        </p:blipFill>
        <p:spPr>
          <a:xfrm>
            <a:off x="0" y="0"/>
            <a:ext cx="4644008" cy="3284984"/>
          </a:xfrm>
          <a:prstGeom prst="rect">
            <a:avLst/>
          </a:prstGeom>
        </p:spPr>
      </p:pic>
      <p:pic>
        <p:nvPicPr>
          <p:cNvPr id="10" name="Picture 9" descr="14.jpg"/>
          <p:cNvPicPr>
            <a:picLocks noChangeAspect="1"/>
          </p:cNvPicPr>
          <p:nvPr/>
        </p:nvPicPr>
        <p:blipFill>
          <a:blip r:embed="rId3" cstate="print"/>
          <a:stretch>
            <a:fillRect/>
          </a:stretch>
        </p:blipFill>
        <p:spPr>
          <a:xfrm>
            <a:off x="4644008" y="0"/>
            <a:ext cx="4499992" cy="3284984"/>
          </a:xfrm>
          <a:prstGeom prst="rect">
            <a:avLst/>
          </a:prstGeom>
        </p:spPr>
      </p:pic>
      <p:pic>
        <p:nvPicPr>
          <p:cNvPr id="11" name="Picture 10" descr="15.jpg"/>
          <p:cNvPicPr>
            <a:picLocks noChangeAspect="1"/>
          </p:cNvPicPr>
          <p:nvPr/>
        </p:nvPicPr>
        <p:blipFill>
          <a:blip r:embed="rId4" cstate="print"/>
          <a:stretch>
            <a:fillRect/>
          </a:stretch>
        </p:blipFill>
        <p:spPr>
          <a:xfrm>
            <a:off x="0" y="3284984"/>
            <a:ext cx="4644008" cy="3573017"/>
          </a:xfrm>
          <a:prstGeom prst="rect">
            <a:avLst/>
          </a:prstGeom>
        </p:spPr>
      </p:pic>
      <p:pic>
        <p:nvPicPr>
          <p:cNvPr id="12" name="Picture 11" descr="16.jpg"/>
          <p:cNvPicPr>
            <a:picLocks noChangeAspect="1"/>
          </p:cNvPicPr>
          <p:nvPr/>
        </p:nvPicPr>
        <p:blipFill>
          <a:blip r:embed="rId5" cstate="print"/>
          <a:stretch>
            <a:fillRect/>
          </a:stretch>
        </p:blipFill>
        <p:spPr>
          <a:xfrm>
            <a:off x="4644008" y="3284983"/>
            <a:ext cx="4499992" cy="3573017"/>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a:t>
            </a:r>
            <a:r>
              <a:rPr lang="en-US" sz="2000" b="1" dirty="0" smtClean="0">
                <a:solidFill>
                  <a:schemeClr val="bg1"/>
                </a:solidFill>
              </a:rPr>
              <a:t>2015.06.03</a:t>
            </a:r>
            <a:endParaRPr lang="en-US" sz="2000" b="1" dirty="0" smtClean="0">
              <a:solidFill>
                <a:schemeClr val="bg1"/>
              </a:solidFill>
              <a:latin typeface="+mj-lt"/>
              <a:ea typeface="+mj-ea"/>
              <a:cs typeface="+mj-cs"/>
            </a:endParaRPr>
          </a:p>
        </p:txBody>
      </p:sp>
      <p:pic>
        <p:nvPicPr>
          <p:cNvPr id="13"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7.jpg"/>
          <p:cNvPicPr>
            <a:picLocks noChangeAspect="1"/>
          </p:cNvPicPr>
          <p:nvPr/>
        </p:nvPicPr>
        <p:blipFill>
          <a:blip r:embed="rId2" cstate="print"/>
          <a:stretch>
            <a:fillRect/>
          </a:stretch>
        </p:blipFill>
        <p:spPr>
          <a:xfrm>
            <a:off x="0" y="0"/>
            <a:ext cx="4572000" cy="3645024"/>
          </a:xfrm>
          <a:prstGeom prst="rect">
            <a:avLst/>
          </a:prstGeom>
        </p:spPr>
      </p:pic>
      <p:pic>
        <p:nvPicPr>
          <p:cNvPr id="14" name="Picture 13" descr="18.jpg"/>
          <p:cNvPicPr>
            <a:picLocks noChangeAspect="1"/>
          </p:cNvPicPr>
          <p:nvPr/>
        </p:nvPicPr>
        <p:blipFill>
          <a:blip r:embed="rId3" cstate="print"/>
          <a:stretch>
            <a:fillRect/>
          </a:stretch>
        </p:blipFill>
        <p:spPr>
          <a:xfrm>
            <a:off x="4572000" y="0"/>
            <a:ext cx="4572000" cy="3645024"/>
          </a:xfrm>
          <a:prstGeom prst="rect">
            <a:avLst/>
          </a:prstGeom>
        </p:spPr>
      </p:pic>
      <p:pic>
        <p:nvPicPr>
          <p:cNvPr id="15" name="Picture 14" descr="19.jpg"/>
          <p:cNvPicPr>
            <a:picLocks noChangeAspect="1"/>
          </p:cNvPicPr>
          <p:nvPr/>
        </p:nvPicPr>
        <p:blipFill>
          <a:blip r:embed="rId4" cstate="print"/>
          <a:stretch>
            <a:fillRect/>
          </a:stretch>
        </p:blipFill>
        <p:spPr>
          <a:xfrm>
            <a:off x="0" y="3645025"/>
            <a:ext cx="4572000" cy="3212976"/>
          </a:xfrm>
          <a:prstGeom prst="rect">
            <a:avLst/>
          </a:prstGeom>
        </p:spPr>
      </p:pic>
      <p:pic>
        <p:nvPicPr>
          <p:cNvPr id="16" name="Picture 15" descr="20.jpg"/>
          <p:cNvPicPr>
            <a:picLocks noChangeAspect="1"/>
          </p:cNvPicPr>
          <p:nvPr/>
        </p:nvPicPr>
        <p:blipFill>
          <a:blip r:embed="rId5" cstate="print"/>
          <a:stretch>
            <a:fillRect/>
          </a:stretch>
        </p:blipFill>
        <p:spPr>
          <a:xfrm>
            <a:off x="4572000" y="3645025"/>
            <a:ext cx="4572000" cy="3212976"/>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Aragats</a:t>
            </a:r>
            <a:r>
              <a:rPr lang="en-US" sz="2000" b="1" dirty="0" smtClean="0">
                <a:solidFill>
                  <a:schemeClr val="bg1"/>
                </a:solidFill>
              </a:rPr>
              <a:t> </a:t>
            </a:r>
            <a:r>
              <a:rPr lang="en-US" sz="2000" b="1" dirty="0" smtClean="0">
                <a:solidFill>
                  <a:schemeClr val="bg1"/>
                </a:solidFill>
                <a:latin typeface="+mj-lt"/>
                <a:ea typeface="+mj-ea"/>
                <a:cs typeface="+mj-cs"/>
              </a:rPr>
              <a:t>During </a:t>
            </a:r>
            <a:r>
              <a:rPr lang="en-US" sz="2000" b="1" dirty="0" smtClean="0">
                <a:solidFill>
                  <a:schemeClr val="bg1"/>
                </a:solidFill>
              </a:rPr>
              <a:t>2015.06.03</a:t>
            </a:r>
            <a:endParaRPr lang="en-US" sz="2000" b="1" dirty="0" smtClean="0">
              <a:solidFill>
                <a:schemeClr val="bg1"/>
              </a:solidFill>
              <a:latin typeface="+mj-lt"/>
              <a:ea typeface="+mj-ea"/>
              <a:cs typeface="+mj-cs"/>
            </a:endParaRPr>
          </a:p>
        </p:txBody>
      </p:sp>
      <p:pic>
        <p:nvPicPr>
          <p:cNvPr id="9" name="Picture 18" descr="Logo.png"/>
          <p:cNvPicPr>
            <a:picLocks noChangeAspect="1"/>
          </p:cNvPicPr>
          <p:nvPr/>
        </p:nvPicPr>
        <p:blipFill>
          <a:blip r:embed="rId6" cstate="print"/>
          <a:stretch>
            <a:fillRect/>
          </a:stretch>
        </p:blipFill>
        <p:spPr>
          <a:xfrm>
            <a:off x="7429520" y="0"/>
            <a:ext cx="1024304" cy="435939"/>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1" name="Picture 10"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mera-1-1273-20140803-202258-00-motion.jpg">
            <a:hlinkClick r:id="rId2" action="ppaction://hlinkfile"/>
          </p:cNvPr>
          <p:cNvPicPr>
            <a:picLocks noChangeAspect="1"/>
          </p:cNvPicPr>
          <p:nvPr/>
        </p:nvPicPr>
        <p:blipFill>
          <a:blip r:embed="rId3" cstate="print"/>
          <a:stretch>
            <a:fillRect/>
          </a:stretch>
        </p:blipFill>
        <p:spPr>
          <a:xfrm>
            <a:off x="4572000" y="0"/>
            <a:ext cx="4572000" cy="3657600"/>
          </a:xfrm>
          <a:prstGeom prst="rect">
            <a:avLst/>
          </a:prstGeom>
        </p:spPr>
      </p:pic>
      <p:pic>
        <p:nvPicPr>
          <p:cNvPr id="7" name="Picture 6" descr="camera-1-1273-20140803-202257-06-motion.jpg">
            <a:hlinkClick r:id="rId4" action="ppaction://hlinkfile"/>
          </p:cNvPr>
          <p:cNvPicPr>
            <a:picLocks noChangeAspect="1"/>
          </p:cNvPicPr>
          <p:nvPr/>
        </p:nvPicPr>
        <p:blipFill>
          <a:blip r:embed="rId5" cstate="print"/>
          <a:stretch>
            <a:fillRect/>
          </a:stretch>
        </p:blipFill>
        <p:spPr>
          <a:xfrm>
            <a:off x="0" y="0"/>
            <a:ext cx="4572000" cy="3657600"/>
          </a:xfrm>
          <a:prstGeom prst="rect">
            <a:avLst/>
          </a:prstGeom>
        </p:spPr>
      </p:pic>
      <p:pic>
        <p:nvPicPr>
          <p:cNvPr id="1026" name="Picture 2" descr="E:\work\crd\images\selected\20-46\camera-1-1273-20140803-204602-03-motion.jpg">
            <a:hlinkClick r:id="rId6" action="ppaction://hlinkfile"/>
          </p:cNvPr>
          <p:cNvPicPr>
            <a:picLocks noChangeAspect="1" noChangeArrowheads="1"/>
          </p:cNvPicPr>
          <p:nvPr/>
        </p:nvPicPr>
        <p:blipFill>
          <a:blip r:embed="rId7" cstate="print"/>
          <a:srcRect/>
          <a:stretch>
            <a:fillRect/>
          </a:stretch>
        </p:blipFill>
        <p:spPr bwMode="auto">
          <a:xfrm>
            <a:off x="4572000" y="3657600"/>
            <a:ext cx="4572000" cy="3200400"/>
          </a:xfrm>
          <a:prstGeom prst="rect">
            <a:avLst/>
          </a:prstGeom>
          <a:noFill/>
        </p:spPr>
      </p:pic>
      <p:pic>
        <p:nvPicPr>
          <p:cNvPr id="9" name="Picture 8" descr="camera-1-1273-20140803-204228-02-motion.jpg">
            <a:hlinkClick r:id="rId8" action="ppaction://hlinkfile"/>
          </p:cNvPr>
          <p:cNvPicPr>
            <a:picLocks noChangeAspect="1"/>
          </p:cNvPicPr>
          <p:nvPr/>
        </p:nvPicPr>
        <p:blipFill>
          <a:blip r:embed="rId9" cstate="print"/>
          <a:stretch>
            <a:fillRect/>
          </a:stretch>
        </p:blipFill>
        <p:spPr>
          <a:xfrm>
            <a:off x="0" y="3657600"/>
            <a:ext cx="4572000" cy="3200400"/>
          </a:xfrm>
          <a:prstGeom prst="rect">
            <a:avLst/>
          </a:prstGeom>
        </p:spPr>
      </p:pic>
      <p:sp>
        <p:nvSpPr>
          <p:cNvPr id="11"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2" name="Picture 18" descr="Logo.png"/>
          <p:cNvPicPr>
            <a:picLocks noChangeAspect="1"/>
          </p:cNvPicPr>
          <p:nvPr/>
        </p:nvPicPr>
        <p:blipFill>
          <a:blip r:embed="rId10" cstate="print"/>
          <a:stretch>
            <a:fillRect/>
          </a:stretch>
        </p:blipFill>
        <p:spPr>
          <a:xfrm>
            <a:off x="7262472" y="0"/>
            <a:ext cx="1024304" cy="435939"/>
          </a:xfrm>
          <a:prstGeom prst="rect">
            <a:avLst/>
          </a:prstGeom>
        </p:spPr>
      </p:pic>
      <p:pic>
        <p:nvPicPr>
          <p:cNvPr id="13"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4" name="Picture 13"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meras-network2.jpg"/>
          <p:cNvPicPr>
            <a:picLocks noChangeAspect="1"/>
          </p:cNvPicPr>
          <p:nvPr/>
        </p:nvPicPr>
        <p:blipFill>
          <a:blip r:embed="rId2" cstate="print"/>
          <a:stretch>
            <a:fillRect/>
          </a:stretch>
        </p:blipFill>
        <p:spPr>
          <a:xfrm>
            <a:off x="873110" y="260647"/>
            <a:ext cx="7083265" cy="3054145"/>
          </a:xfrm>
          <a:prstGeom prst="rect">
            <a:avLst/>
          </a:prstGeom>
        </p:spPr>
      </p:pic>
      <p:sp>
        <p:nvSpPr>
          <p:cNvPr id="2" name="Title 1"/>
          <p:cNvSpPr>
            <a:spLocks noGrp="1"/>
          </p:cNvSpPr>
          <p:nvPr>
            <p:ph type="title"/>
          </p:nvPr>
        </p:nvSpPr>
        <p:spPr>
          <a:xfrm>
            <a:off x="857224" y="0"/>
            <a:ext cx="7286676" cy="500042"/>
          </a:xfrm>
        </p:spPr>
        <p:txBody>
          <a:bodyPr>
            <a:noAutofit/>
          </a:bodyPr>
          <a:lstStyle/>
          <a:p>
            <a:pPr lvl="0"/>
            <a:r>
              <a:rPr lang="en-US" sz="2200" dirty="0" smtClean="0"/>
              <a:t>Preferred Network Video Recorder/Digital Video Recorder (NVR/DVR)  system.</a:t>
            </a:r>
          </a:p>
        </p:txBody>
      </p:sp>
      <p:sp>
        <p:nvSpPr>
          <p:cNvPr id="3" name="Content Placeholder 2"/>
          <p:cNvSpPr>
            <a:spLocks noGrp="1"/>
          </p:cNvSpPr>
          <p:nvPr>
            <p:ph idx="1"/>
          </p:nvPr>
        </p:nvSpPr>
        <p:spPr>
          <a:xfrm>
            <a:off x="0" y="3356992"/>
            <a:ext cx="9144000" cy="3501008"/>
          </a:xfrm>
        </p:spPr>
        <p:txBody>
          <a:bodyPr>
            <a:normAutofit fontScale="55000" lnSpcReduction="20000"/>
          </a:bodyPr>
          <a:lstStyle/>
          <a:p>
            <a:pPr lvl="0"/>
            <a:r>
              <a:rPr lang="en-US" sz="3800" dirty="0" smtClean="0"/>
              <a:t>To decide a </a:t>
            </a:r>
            <a:r>
              <a:rPr lang="en-US" sz="3800" dirty="0" smtClean="0"/>
              <a:t>suitable place </a:t>
            </a:r>
            <a:r>
              <a:rPr lang="en-US" sz="3800" dirty="0" smtClean="0"/>
              <a:t>and Set up cameras.</a:t>
            </a:r>
          </a:p>
          <a:p>
            <a:pPr lvl="0"/>
            <a:r>
              <a:rPr lang="en-US" sz="3800" dirty="0" smtClean="0"/>
              <a:t>To understand a suitable DVR/NVR </a:t>
            </a:r>
            <a:r>
              <a:rPr lang="en-US" sz="3800" dirty="0" smtClean="0"/>
              <a:t>System.</a:t>
            </a:r>
            <a:endParaRPr lang="en-US" sz="3800" dirty="0" smtClean="0"/>
          </a:p>
          <a:p>
            <a:pPr lvl="1">
              <a:buFont typeface="Wingdings" pitchFamily="2" charset="2"/>
              <a:buChar char="Ø"/>
            </a:pPr>
            <a:r>
              <a:rPr lang="en-US" sz="2900" dirty="0" smtClean="0"/>
              <a:t>We all know that almost all cameras have their built-in </a:t>
            </a:r>
            <a:r>
              <a:rPr lang="en-US" sz="2900" dirty="0" err="1" smtClean="0"/>
              <a:t>softwares</a:t>
            </a:r>
            <a:r>
              <a:rPr lang="en-US" sz="2900" dirty="0" smtClean="0"/>
              <a:t> with a lot of various functions and opportunities, but on the other hand they are very limited in their ability and doesn’t allow to develop so to meet to our needs. So </a:t>
            </a:r>
            <a:r>
              <a:rPr lang="en-US" sz="2900" dirty="0" smtClean="0"/>
              <a:t>instead </a:t>
            </a:r>
            <a:r>
              <a:rPr lang="en-US" sz="2900" dirty="0" smtClean="0"/>
              <a:t>we </a:t>
            </a:r>
            <a:r>
              <a:rPr lang="en-US" sz="2900" dirty="0" smtClean="0"/>
              <a:t>prefer </a:t>
            </a:r>
            <a:r>
              <a:rPr lang="en-US" sz="2900" dirty="0" smtClean="0"/>
              <a:t>to develop </a:t>
            </a:r>
            <a:r>
              <a:rPr lang="en-US" sz="2900" dirty="0" smtClean="0"/>
              <a:t>DVR/NVR software working on Linux system which allows us to get images almost from any type of cameras, DVRs and from any type of connections: network cameras, cameras with BNC cable, USB cameras and other. Developing system gives us the opportunity to be flexible, using any type of scripts and other external codes </a:t>
            </a:r>
            <a:r>
              <a:rPr lang="hy-AM" sz="2900" dirty="0" smtClean="0"/>
              <a:t>and provide </a:t>
            </a:r>
            <a:r>
              <a:rPr lang="en-US" sz="2900" dirty="0" smtClean="0"/>
              <a:t>control and operation, also act as DVR and NVR simultaneously.</a:t>
            </a:r>
          </a:p>
          <a:p>
            <a:pPr lvl="0"/>
            <a:r>
              <a:rPr lang="en-US" sz="3800" dirty="0" smtClean="0"/>
              <a:t>Install appropriate software to connect to our NVR system even if their default connection method will differ from type of NVR.</a:t>
            </a:r>
          </a:p>
          <a:p>
            <a:pPr lvl="1">
              <a:buFont typeface="Wingdings" pitchFamily="2" charset="2"/>
              <a:buChar char="Ø"/>
            </a:pPr>
            <a:r>
              <a:rPr lang="en-US" sz="2900" dirty="0" smtClean="0"/>
              <a:t>If for some reason camera(s) </a:t>
            </a:r>
            <a:r>
              <a:rPr lang="en-US" sz="2900" smtClean="0"/>
              <a:t>has been connected </a:t>
            </a:r>
            <a:r>
              <a:rPr lang="en-US" sz="2900" dirty="0" smtClean="0"/>
              <a:t>to another type of system, in this case </a:t>
            </a:r>
            <a:r>
              <a:rPr lang="en-US" sz="2900" dirty="0" smtClean="0"/>
              <a:t>one of the solutions to </a:t>
            </a:r>
            <a:r>
              <a:rPr lang="en-US" sz="2900" dirty="0" smtClean="0"/>
              <a:t>setup an appropriate software in that system in order to get a video streaming path from a base server.</a:t>
            </a:r>
          </a:p>
        </p:txBody>
      </p:sp>
      <p:pic>
        <p:nvPicPr>
          <p:cNvPr id="5" name="Picture 18" descr="Logo.png"/>
          <p:cNvPicPr>
            <a:picLocks noChangeAspect="1"/>
          </p:cNvPicPr>
          <p:nvPr/>
        </p:nvPicPr>
        <p:blipFill>
          <a:blip r:embed="rId3" cstate="print"/>
          <a:stretch>
            <a:fillRect/>
          </a:stretch>
        </p:blipFill>
        <p:spPr>
          <a:xfrm>
            <a:off x="8119696" y="0"/>
            <a:ext cx="1024304" cy="43593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8143900" y="500042"/>
            <a:ext cx="1000100" cy="865584"/>
          </a:xfrm>
          <a:prstGeom prst="rect">
            <a:avLst/>
          </a:prstGeom>
          <a:noFill/>
          <a:ln w="9525">
            <a:noFill/>
            <a:miter lim="800000"/>
            <a:headEnd/>
            <a:tailEnd/>
          </a:ln>
        </p:spPr>
      </p:pic>
      <p:pic>
        <p:nvPicPr>
          <p:cNvPr id="8" name="Picture 7" descr="tepa2014_small.gif"/>
          <p:cNvPicPr>
            <a:picLocks noChangeAspect="1"/>
          </p:cNvPicPr>
          <p:nvPr/>
        </p:nvPicPr>
        <p:blipFill>
          <a:blip r:embed="rId5"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amera-1-1273-20140803-202831-00-motion.jpg">
            <a:hlinkClick r:id="rId2" action="ppaction://hlinkfile"/>
          </p:cNvPr>
          <p:cNvPicPr>
            <a:picLocks noChangeAspect="1"/>
          </p:cNvPicPr>
          <p:nvPr/>
        </p:nvPicPr>
        <p:blipFill>
          <a:blip r:embed="rId3" cstate="print"/>
          <a:stretch>
            <a:fillRect/>
          </a:stretch>
        </p:blipFill>
        <p:spPr>
          <a:xfrm>
            <a:off x="0" y="0"/>
            <a:ext cx="4533900" cy="3352800"/>
          </a:xfrm>
          <a:prstGeom prst="rect">
            <a:avLst/>
          </a:prstGeom>
        </p:spPr>
      </p:pic>
      <p:pic>
        <p:nvPicPr>
          <p:cNvPr id="15" name="Picture 14" descr="camera-1-1273-20140803-202831-01-motion.jpg">
            <a:hlinkClick r:id="rId4" action="ppaction://hlinkfile"/>
          </p:cNvPr>
          <p:cNvPicPr>
            <a:picLocks noChangeAspect="1"/>
          </p:cNvPicPr>
          <p:nvPr/>
        </p:nvPicPr>
        <p:blipFill>
          <a:blip r:embed="rId5" cstate="print"/>
          <a:stretch>
            <a:fillRect/>
          </a:stretch>
        </p:blipFill>
        <p:spPr>
          <a:xfrm>
            <a:off x="4572000" y="0"/>
            <a:ext cx="4572000" cy="3352800"/>
          </a:xfrm>
          <a:prstGeom prst="rect">
            <a:avLst/>
          </a:prstGeom>
        </p:spPr>
      </p:pic>
      <p:pic>
        <p:nvPicPr>
          <p:cNvPr id="16" name="Picture 15" descr="camera-1-1273-20140803-202831-02-motion.jpg">
            <a:hlinkClick r:id="rId6" action="ppaction://hlinkfile"/>
          </p:cNvPr>
          <p:cNvPicPr>
            <a:picLocks noChangeAspect="1"/>
          </p:cNvPicPr>
          <p:nvPr/>
        </p:nvPicPr>
        <p:blipFill>
          <a:blip r:embed="rId7" cstate="print"/>
          <a:stretch>
            <a:fillRect/>
          </a:stretch>
        </p:blipFill>
        <p:spPr>
          <a:xfrm>
            <a:off x="0" y="3352800"/>
            <a:ext cx="4559300" cy="3505200"/>
          </a:xfrm>
          <a:prstGeom prst="rect">
            <a:avLst/>
          </a:prstGeom>
        </p:spPr>
      </p:pic>
      <p:pic>
        <p:nvPicPr>
          <p:cNvPr id="17" name="Picture 16" descr="camera-1-1273-20140803-202831-03-motion.jpg">
            <a:hlinkClick r:id="rId8" action="ppaction://hlinkfile"/>
          </p:cNvPr>
          <p:cNvPicPr>
            <a:picLocks noChangeAspect="1"/>
          </p:cNvPicPr>
          <p:nvPr/>
        </p:nvPicPr>
        <p:blipFill>
          <a:blip r:embed="rId9" cstate="print"/>
          <a:stretch>
            <a:fillRect/>
          </a:stretch>
        </p:blipFill>
        <p:spPr>
          <a:xfrm>
            <a:off x="4584700" y="3352800"/>
            <a:ext cx="4559300" cy="3505200"/>
          </a:xfrm>
          <a:prstGeom prst="rect">
            <a:avLst/>
          </a:prstGeom>
        </p:spPr>
      </p:pic>
      <p:sp>
        <p:nvSpPr>
          <p:cNvPr id="9"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1" name="Picture 18" descr="Logo.png"/>
          <p:cNvPicPr>
            <a:picLocks noChangeAspect="1"/>
          </p:cNvPicPr>
          <p:nvPr/>
        </p:nvPicPr>
        <p:blipFill>
          <a:blip r:embed="rId10" cstate="print"/>
          <a:stretch>
            <a:fillRect/>
          </a:stretch>
        </p:blipFill>
        <p:spPr>
          <a:xfrm>
            <a:off x="7215206" y="0"/>
            <a:ext cx="1024304" cy="435939"/>
          </a:xfrm>
          <a:prstGeom prst="rect">
            <a:avLst/>
          </a:prstGeom>
        </p:spPr>
      </p:pic>
      <p:pic>
        <p:nvPicPr>
          <p:cNvPr id="12"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3" name="Picture 12"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mera-1-1273-20140803-203717-04-motion.jpg">
            <a:hlinkClick r:id="rId2" action="ppaction://hlinkfile"/>
          </p:cNvPr>
          <p:cNvPicPr>
            <a:picLocks noChangeAspect="1"/>
          </p:cNvPicPr>
          <p:nvPr/>
        </p:nvPicPr>
        <p:blipFill>
          <a:blip r:embed="rId3" cstate="print"/>
          <a:stretch>
            <a:fillRect/>
          </a:stretch>
        </p:blipFill>
        <p:spPr>
          <a:xfrm>
            <a:off x="4597400" y="0"/>
            <a:ext cx="4546600" cy="3383280"/>
          </a:xfrm>
          <a:prstGeom prst="rect">
            <a:avLst/>
          </a:prstGeom>
        </p:spPr>
      </p:pic>
      <p:pic>
        <p:nvPicPr>
          <p:cNvPr id="7" name="Picture 6" descr="camera-1-1273-20140803-203716-00-motion.jpg">
            <a:hlinkClick r:id="rId4" action="ppaction://hlinkfile"/>
          </p:cNvPr>
          <p:cNvPicPr>
            <a:picLocks noChangeAspect="1"/>
          </p:cNvPicPr>
          <p:nvPr/>
        </p:nvPicPr>
        <p:blipFill>
          <a:blip r:embed="rId5" cstate="print"/>
          <a:stretch>
            <a:fillRect/>
          </a:stretch>
        </p:blipFill>
        <p:spPr>
          <a:xfrm>
            <a:off x="0" y="0"/>
            <a:ext cx="4559300" cy="3383280"/>
          </a:xfrm>
          <a:prstGeom prst="rect">
            <a:avLst/>
          </a:prstGeom>
        </p:spPr>
      </p:pic>
      <p:pic>
        <p:nvPicPr>
          <p:cNvPr id="9" name="Picture 8" descr="camera-1-1273-20140803-203718-00-motion.jpg">
            <a:hlinkClick r:id="rId6" action="ppaction://hlinkfile"/>
          </p:cNvPr>
          <p:cNvPicPr>
            <a:picLocks noChangeAspect="1"/>
          </p:cNvPicPr>
          <p:nvPr/>
        </p:nvPicPr>
        <p:blipFill>
          <a:blip r:embed="rId7" cstate="print"/>
          <a:stretch>
            <a:fillRect/>
          </a:stretch>
        </p:blipFill>
        <p:spPr>
          <a:xfrm>
            <a:off x="0" y="3383280"/>
            <a:ext cx="4559300" cy="3474720"/>
          </a:xfrm>
          <a:prstGeom prst="rect">
            <a:avLst/>
          </a:prstGeom>
        </p:spPr>
      </p:pic>
      <p:pic>
        <p:nvPicPr>
          <p:cNvPr id="10" name="Picture 9" descr="camera-1-1273-20140803-203718-01-motion.jpg">
            <a:hlinkClick r:id="rId8" action="ppaction://hlinkfile"/>
          </p:cNvPr>
          <p:cNvPicPr>
            <a:picLocks noChangeAspect="1"/>
          </p:cNvPicPr>
          <p:nvPr/>
        </p:nvPicPr>
        <p:blipFill>
          <a:blip r:embed="rId9" cstate="print"/>
          <a:stretch>
            <a:fillRect/>
          </a:stretch>
        </p:blipFill>
        <p:spPr>
          <a:xfrm>
            <a:off x="4584700" y="3383280"/>
            <a:ext cx="4559300" cy="3474720"/>
          </a:xfrm>
          <a:prstGeom prst="rect">
            <a:avLst/>
          </a:prstGeom>
        </p:spPr>
      </p:pic>
      <p:sp>
        <p:nvSpPr>
          <p:cNvPr id="13"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2" name="Picture 18" descr="Logo.png"/>
          <p:cNvPicPr>
            <a:picLocks noChangeAspect="1"/>
          </p:cNvPicPr>
          <p:nvPr/>
        </p:nvPicPr>
        <p:blipFill>
          <a:blip r:embed="rId10" cstate="print"/>
          <a:stretch>
            <a:fillRect/>
          </a:stretch>
        </p:blipFill>
        <p:spPr>
          <a:xfrm>
            <a:off x="7215206" y="0"/>
            <a:ext cx="1024304" cy="435939"/>
          </a:xfrm>
          <a:prstGeom prst="rect">
            <a:avLst/>
          </a:prstGeom>
        </p:spPr>
      </p:pic>
      <p:pic>
        <p:nvPicPr>
          <p:cNvPr id="14"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mera-1-1273-20140803-204543-04-motion.jpg">
            <a:hlinkClick r:id="rId2" action="ppaction://hlinkfile"/>
          </p:cNvPr>
          <p:cNvPicPr>
            <a:picLocks noChangeAspect="1"/>
          </p:cNvPicPr>
          <p:nvPr/>
        </p:nvPicPr>
        <p:blipFill>
          <a:blip r:embed="rId3" cstate="print"/>
          <a:stretch>
            <a:fillRect/>
          </a:stretch>
        </p:blipFill>
        <p:spPr>
          <a:xfrm>
            <a:off x="0" y="0"/>
            <a:ext cx="4533900" cy="3413760"/>
          </a:xfrm>
          <a:prstGeom prst="rect">
            <a:avLst/>
          </a:prstGeom>
        </p:spPr>
      </p:pic>
      <p:pic>
        <p:nvPicPr>
          <p:cNvPr id="14" name="Picture 13" descr="camera-1-1273-20140803-204544-00-motion.jpg">
            <a:hlinkClick r:id="rId4" action="ppaction://hlinkfile"/>
          </p:cNvPr>
          <p:cNvPicPr>
            <a:picLocks noChangeAspect="1"/>
          </p:cNvPicPr>
          <p:nvPr/>
        </p:nvPicPr>
        <p:blipFill>
          <a:blip r:embed="rId5" cstate="print"/>
          <a:stretch>
            <a:fillRect/>
          </a:stretch>
        </p:blipFill>
        <p:spPr>
          <a:xfrm>
            <a:off x="4546600" y="0"/>
            <a:ext cx="4597400" cy="3444240"/>
          </a:xfrm>
          <a:prstGeom prst="rect">
            <a:avLst/>
          </a:prstGeom>
        </p:spPr>
      </p:pic>
      <p:pic>
        <p:nvPicPr>
          <p:cNvPr id="15" name="Picture 14" descr="camera-1-1273-20140803-204544-01-motion.jpg">
            <a:hlinkClick r:id="rId6" action="ppaction://hlinkfile"/>
          </p:cNvPr>
          <p:cNvPicPr>
            <a:picLocks noChangeAspect="1"/>
          </p:cNvPicPr>
          <p:nvPr/>
        </p:nvPicPr>
        <p:blipFill>
          <a:blip r:embed="rId7" cstate="print"/>
          <a:stretch>
            <a:fillRect/>
          </a:stretch>
        </p:blipFill>
        <p:spPr>
          <a:xfrm>
            <a:off x="0" y="3403600"/>
            <a:ext cx="4546600" cy="3454400"/>
          </a:xfrm>
          <a:prstGeom prst="rect">
            <a:avLst/>
          </a:prstGeom>
        </p:spPr>
      </p:pic>
      <p:pic>
        <p:nvPicPr>
          <p:cNvPr id="17" name="Picture 16" descr="camera-1-1273-20140803-204544-02-motion.jpg">
            <a:hlinkClick r:id="rId8" action="ppaction://hlinkfile"/>
          </p:cNvPr>
          <p:cNvPicPr>
            <a:picLocks noChangeAspect="1"/>
          </p:cNvPicPr>
          <p:nvPr/>
        </p:nvPicPr>
        <p:blipFill>
          <a:blip r:embed="rId9" cstate="print"/>
          <a:stretch>
            <a:fillRect/>
          </a:stretch>
        </p:blipFill>
        <p:spPr>
          <a:xfrm>
            <a:off x="4559300" y="3444240"/>
            <a:ext cx="4584700" cy="3413760"/>
          </a:xfrm>
          <a:prstGeom prst="rect">
            <a:avLst/>
          </a:prstGeom>
        </p:spPr>
      </p:pic>
      <p:sp>
        <p:nvSpPr>
          <p:cNvPr id="11"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0" name="Picture 18" descr="Logo.png"/>
          <p:cNvPicPr>
            <a:picLocks noChangeAspect="1"/>
          </p:cNvPicPr>
          <p:nvPr/>
        </p:nvPicPr>
        <p:blipFill>
          <a:blip r:embed="rId10" cstate="print"/>
          <a:stretch>
            <a:fillRect/>
          </a:stretch>
        </p:blipFill>
        <p:spPr>
          <a:xfrm>
            <a:off x="7215206" y="0"/>
            <a:ext cx="1024304" cy="435939"/>
          </a:xfrm>
          <a:prstGeom prst="rect">
            <a:avLst/>
          </a:prstGeom>
        </p:spPr>
      </p:pic>
      <p:pic>
        <p:nvPicPr>
          <p:cNvPr id="12"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6" name="Picture 15"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era-1-1411-20140804-204139-04-motion.jpg">
            <a:hlinkClick r:id="rId2" action="ppaction://hlinkfile"/>
          </p:cNvPr>
          <p:cNvPicPr>
            <a:picLocks noChangeAspect="1"/>
          </p:cNvPicPr>
          <p:nvPr/>
        </p:nvPicPr>
        <p:blipFill>
          <a:blip r:embed="rId3" cstate="print"/>
          <a:stretch>
            <a:fillRect/>
          </a:stretch>
        </p:blipFill>
        <p:spPr>
          <a:xfrm>
            <a:off x="0" y="0"/>
            <a:ext cx="4394200" cy="3352800"/>
          </a:xfrm>
          <a:prstGeom prst="rect">
            <a:avLst/>
          </a:prstGeom>
        </p:spPr>
      </p:pic>
      <p:pic>
        <p:nvPicPr>
          <p:cNvPr id="5" name="Picture 4" descr="camera-1-1411-20140804-204159-02-motion.jpg">
            <a:hlinkClick r:id="rId4" action="ppaction://hlinkfile"/>
          </p:cNvPr>
          <p:cNvPicPr>
            <a:picLocks noChangeAspect="1"/>
          </p:cNvPicPr>
          <p:nvPr/>
        </p:nvPicPr>
        <p:blipFill>
          <a:blip r:embed="rId5" cstate="print"/>
          <a:stretch>
            <a:fillRect/>
          </a:stretch>
        </p:blipFill>
        <p:spPr>
          <a:xfrm>
            <a:off x="4419600" y="0"/>
            <a:ext cx="4724400" cy="3352800"/>
          </a:xfrm>
          <a:prstGeom prst="rect">
            <a:avLst/>
          </a:prstGeom>
        </p:spPr>
      </p:pic>
      <p:pic>
        <p:nvPicPr>
          <p:cNvPr id="6" name="Picture 5" descr="camera-1-1411-20140804-204159-03-motion.jpg">
            <a:hlinkClick r:id="rId6" action="ppaction://hlinkfile"/>
          </p:cNvPr>
          <p:cNvPicPr>
            <a:picLocks noChangeAspect="1"/>
          </p:cNvPicPr>
          <p:nvPr/>
        </p:nvPicPr>
        <p:blipFill>
          <a:blip r:embed="rId7" cstate="print"/>
          <a:stretch>
            <a:fillRect/>
          </a:stretch>
        </p:blipFill>
        <p:spPr>
          <a:xfrm>
            <a:off x="0" y="3383280"/>
            <a:ext cx="4381500" cy="3474720"/>
          </a:xfrm>
          <a:prstGeom prst="rect">
            <a:avLst/>
          </a:prstGeom>
        </p:spPr>
      </p:pic>
      <p:pic>
        <p:nvPicPr>
          <p:cNvPr id="7" name="Picture 6" descr="camera-1-1411-20140804-204159-04-motion.jpg">
            <a:hlinkClick r:id="rId8" action="ppaction://hlinkfile"/>
          </p:cNvPr>
          <p:cNvPicPr>
            <a:picLocks noChangeAspect="1"/>
          </p:cNvPicPr>
          <p:nvPr/>
        </p:nvPicPr>
        <p:blipFill>
          <a:blip r:embed="rId9" cstate="print"/>
          <a:stretch>
            <a:fillRect/>
          </a:stretch>
        </p:blipFill>
        <p:spPr>
          <a:xfrm>
            <a:off x="4419600" y="3378200"/>
            <a:ext cx="4724400" cy="3479800"/>
          </a:xfrm>
          <a:prstGeom prst="rect">
            <a:avLst/>
          </a:prstGeom>
        </p:spPr>
      </p:pic>
      <p:sp>
        <p:nvSpPr>
          <p:cNvPr id="10"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2" name="Picture 18" descr="Logo.png"/>
          <p:cNvPicPr>
            <a:picLocks noChangeAspect="1"/>
          </p:cNvPicPr>
          <p:nvPr/>
        </p:nvPicPr>
        <p:blipFill>
          <a:blip r:embed="rId10" cstate="print"/>
          <a:stretch>
            <a:fillRect/>
          </a:stretch>
        </p:blipFill>
        <p:spPr>
          <a:xfrm>
            <a:off x="7215206" y="0"/>
            <a:ext cx="1024304" cy="435939"/>
          </a:xfrm>
          <a:prstGeom prst="rect">
            <a:avLst/>
          </a:prstGeom>
        </p:spPr>
      </p:pic>
      <p:pic>
        <p:nvPicPr>
          <p:cNvPr id="13"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4" name="Picture 13"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mera-1-1273-20140803-205422-00-motion.jpg">
            <a:hlinkClick r:id="rId2" action="ppaction://hlinkfile"/>
          </p:cNvPr>
          <p:cNvPicPr>
            <a:picLocks noChangeAspect="1"/>
          </p:cNvPicPr>
          <p:nvPr/>
        </p:nvPicPr>
        <p:blipFill>
          <a:blip r:embed="rId3" cstate="print"/>
          <a:stretch>
            <a:fillRect/>
          </a:stretch>
        </p:blipFill>
        <p:spPr>
          <a:xfrm>
            <a:off x="0" y="0"/>
            <a:ext cx="4495800" cy="3291840"/>
          </a:xfrm>
          <a:prstGeom prst="rect">
            <a:avLst/>
          </a:prstGeom>
        </p:spPr>
      </p:pic>
      <p:pic>
        <p:nvPicPr>
          <p:cNvPr id="5" name="Picture 4" descr="camera-1-1273-20140803-205422-01-motion.jpg">
            <a:hlinkClick r:id="rId4" action="ppaction://hlinkfile"/>
          </p:cNvPr>
          <p:cNvPicPr>
            <a:picLocks noChangeAspect="1"/>
          </p:cNvPicPr>
          <p:nvPr/>
        </p:nvPicPr>
        <p:blipFill>
          <a:blip r:embed="rId5" cstate="print"/>
          <a:stretch>
            <a:fillRect/>
          </a:stretch>
        </p:blipFill>
        <p:spPr>
          <a:xfrm>
            <a:off x="4572000" y="0"/>
            <a:ext cx="4572000" cy="3276600"/>
          </a:xfrm>
          <a:prstGeom prst="rect">
            <a:avLst/>
          </a:prstGeom>
        </p:spPr>
      </p:pic>
      <p:pic>
        <p:nvPicPr>
          <p:cNvPr id="6" name="Picture 5" descr="camera-1-1273-20140803-205422-02-motion.jpg">
            <a:hlinkClick r:id="rId6" action="ppaction://hlinkfile"/>
          </p:cNvPr>
          <p:cNvPicPr>
            <a:picLocks noChangeAspect="1"/>
          </p:cNvPicPr>
          <p:nvPr/>
        </p:nvPicPr>
        <p:blipFill>
          <a:blip r:embed="rId7" cstate="print"/>
          <a:stretch>
            <a:fillRect/>
          </a:stretch>
        </p:blipFill>
        <p:spPr>
          <a:xfrm>
            <a:off x="0" y="3261360"/>
            <a:ext cx="4495800" cy="3596640"/>
          </a:xfrm>
          <a:prstGeom prst="rect">
            <a:avLst/>
          </a:prstGeom>
        </p:spPr>
      </p:pic>
      <p:pic>
        <p:nvPicPr>
          <p:cNvPr id="7" name="Picture 6" descr="camera-1-1273-20140803-205422-03-motion.jpg">
            <a:hlinkClick r:id="rId8" action="ppaction://hlinkfile"/>
          </p:cNvPr>
          <p:cNvPicPr>
            <a:picLocks noChangeAspect="1"/>
          </p:cNvPicPr>
          <p:nvPr/>
        </p:nvPicPr>
        <p:blipFill>
          <a:blip r:embed="rId9" cstate="print"/>
          <a:stretch>
            <a:fillRect/>
          </a:stretch>
        </p:blipFill>
        <p:spPr>
          <a:xfrm>
            <a:off x="4572000" y="3261360"/>
            <a:ext cx="4572000" cy="3596640"/>
          </a:xfrm>
          <a:prstGeom prst="rect">
            <a:avLst/>
          </a:prstGeom>
        </p:spPr>
      </p:pic>
      <p:sp>
        <p:nvSpPr>
          <p:cNvPr id="10" name="Title 4"/>
          <p:cNvSpPr txBox="1">
            <a:spLocks/>
          </p:cNvSpPr>
          <p:nvPr/>
        </p:nvSpPr>
        <p:spPr>
          <a:xfrm>
            <a:off x="635000" y="0"/>
            <a:ext cx="7543800" cy="35716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Aragats</a:t>
            </a:r>
            <a:r>
              <a:rPr lang="en-US" sz="2000" b="1" dirty="0" smtClean="0">
                <a:solidFill>
                  <a:schemeClr val="bg1"/>
                </a:solidFill>
                <a:latin typeface="+mj-lt"/>
                <a:ea typeface="+mj-ea"/>
                <a:cs typeface="+mj-cs"/>
              </a:rPr>
              <a:t> During 2014</a:t>
            </a:r>
          </a:p>
        </p:txBody>
      </p:sp>
      <p:pic>
        <p:nvPicPr>
          <p:cNvPr id="12" name="Picture 18" descr="Logo.png"/>
          <p:cNvPicPr>
            <a:picLocks noChangeAspect="1"/>
          </p:cNvPicPr>
          <p:nvPr/>
        </p:nvPicPr>
        <p:blipFill>
          <a:blip r:embed="rId10" cstate="print"/>
          <a:stretch>
            <a:fillRect/>
          </a:stretch>
        </p:blipFill>
        <p:spPr>
          <a:xfrm>
            <a:off x="7215206" y="0"/>
            <a:ext cx="1024304" cy="435939"/>
          </a:xfrm>
          <a:prstGeom prst="rect">
            <a:avLst/>
          </a:prstGeom>
        </p:spPr>
      </p:pic>
      <p:pic>
        <p:nvPicPr>
          <p:cNvPr id="13" name="Picture 2"/>
          <p:cNvPicPr>
            <a:picLocks noChangeAspect="1" noChangeArrowheads="1"/>
          </p:cNvPicPr>
          <p:nvPr/>
        </p:nvPicPr>
        <p:blipFill>
          <a:blip r:embed="rId11" cstate="print"/>
          <a:srcRect/>
          <a:stretch>
            <a:fillRect/>
          </a:stretch>
        </p:blipFill>
        <p:spPr bwMode="auto">
          <a:xfrm>
            <a:off x="8572496" y="0"/>
            <a:ext cx="571504" cy="494635"/>
          </a:xfrm>
          <a:prstGeom prst="rect">
            <a:avLst/>
          </a:prstGeom>
          <a:noFill/>
          <a:ln w="9525">
            <a:noFill/>
            <a:miter lim="800000"/>
            <a:headEnd/>
            <a:tailEnd/>
          </a:ln>
        </p:spPr>
      </p:pic>
      <p:pic>
        <p:nvPicPr>
          <p:cNvPr id="14" name="Picture 13" descr="tepa2014_small.gif"/>
          <p:cNvPicPr>
            <a:picLocks noChangeAspect="1"/>
          </p:cNvPicPr>
          <p:nvPr/>
        </p:nvPicPr>
        <p:blipFill>
          <a:blip r:embed="rId12"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0"/>
            <a:ext cx="9144000" cy="476672"/>
          </a:xfrm>
        </p:spPr>
        <p:txBody>
          <a:bodyPr>
            <a:noAutofit/>
          </a:bodyPr>
          <a:lstStyle/>
          <a:p>
            <a:r>
              <a:rPr lang="en-US" sz="3800" dirty="0" err="1" smtClean="0"/>
              <a:t>Lightnings</a:t>
            </a:r>
            <a:r>
              <a:rPr lang="en-US" sz="3800" dirty="0" smtClean="0"/>
              <a:t> Videos From </a:t>
            </a:r>
            <a:r>
              <a:rPr lang="en-US" sz="3800" dirty="0" err="1" smtClean="0"/>
              <a:t>Aragats</a:t>
            </a:r>
            <a:r>
              <a:rPr lang="en-US" sz="3800" dirty="0" smtClean="0"/>
              <a:t> and </a:t>
            </a:r>
            <a:r>
              <a:rPr lang="en-US" sz="3800" dirty="0" err="1" smtClean="0"/>
              <a:t>Byurakan</a:t>
            </a:r>
            <a:endParaRPr lang="en-US" sz="3800" dirty="0"/>
          </a:p>
        </p:txBody>
      </p:sp>
      <p:sp>
        <p:nvSpPr>
          <p:cNvPr id="11" name="Content Placeholder 10"/>
          <p:cNvSpPr>
            <a:spLocks noGrp="1"/>
          </p:cNvSpPr>
          <p:nvPr>
            <p:ph idx="4294967295"/>
          </p:nvPr>
        </p:nvSpPr>
        <p:spPr>
          <a:xfrm>
            <a:off x="0" y="1340768"/>
            <a:ext cx="9144000" cy="5517232"/>
          </a:xfrm>
        </p:spPr>
        <p:txBody>
          <a:bodyPr>
            <a:normAutofit/>
          </a:bodyPr>
          <a:lstStyle/>
          <a:p>
            <a:pPr>
              <a:buNone/>
            </a:pPr>
            <a:r>
              <a:rPr lang="en-US" sz="2800" dirty="0" smtClean="0">
                <a:hlinkClick r:id="rId2" action="ppaction://hlinkfile"/>
              </a:rPr>
              <a:t>Video1, </a:t>
            </a:r>
            <a:r>
              <a:rPr lang="en-US" sz="2800" dirty="0" err="1" smtClean="0">
                <a:hlinkClick r:id="rId2" action="ppaction://hlinkfile"/>
              </a:rPr>
              <a:t>Byurakan</a:t>
            </a:r>
            <a:r>
              <a:rPr lang="en-US" sz="2800" dirty="0" smtClean="0">
                <a:hlinkClick r:id="rId2" action="ppaction://hlinkfile"/>
              </a:rPr>
              <a:t> 20150523</a:t>
            </a:r>
            <a:endParaRPr lang="en-US" sz="2800" dirty="0" smtClean="0"/>
          </a:p>
          <a:p>
            <a:pPr>
              <a:buNone/>
            </a:pPr>
            <a:r>
              <a:rPr lang="en-US" sz="2800" dirty="0" smtClean="0">
                <a:hlinkClick r:id="rId3" action="ppaction://hlinkfile"/>
              </a:rPr>
              <a:t>Video2, </a:t>
            </a:r>
            <a:r>
              <a:rPr lang="en-US" sz="2800" dirty="0" err="1" smtClean="0">
                <a:hlinkClick r:id="rId3" action="ppaction://hlinkfile"/>
              </a:rPr>
              <a:t>Byurakan</a:t>
            </a:r>
            <a:r>
              <a:rPr lang="en-US" sz="2800" dirty="0" smtClean="0">
                <a:hlinkClick r:id="rId3" action="ppaction://hlinkfile"/>
              </a:rPr>
              <a:t> 20150523</a:t>
            </a:r>
            <a:endParaRPr lang="en-US" sz="2800" dirty="0" smtClean="0"/>
          </a:p>
          <a:p>
            <a:pPr>
              <a:buNone/>
            </a:pPr>
            <a:r>
              <a:rPr lang="en-US" sz="2800" dirty="0" smtClean="0">
                <a:hlinkClick r:id="rId4" action="ppaction://hlinkfile"/>
              </a:rPr>
              <a:t>Video3, </a:t>
            </a:r>
            <a:r>
              <a:rPr lang="en-US" sz="2800" dirty="0" err="1" smtClean="0">
                <a:hlinkClick r:id="rId4" action="ppaction://hlinkfile"/>
              </a:rPr>
              <a:t>Byurakan</a:t>
            </a:r>
            <a:r>
              <a:rPr lang="en-US" sz="2800" dirty="0" smtClean="0">
                <a:hlinkClick r:id="rId4" action="ppaction://hlinkfile"/>
              </a:rPr>
              <a:t> 20150523</a:t>
            </a:r>
            <a:endParaRPr lang="en-US" sz="2800" dirty="0" smtClean="0"/>
          </a:p>
          <a:p>
            <a:pPr>
              <a:buNone/>
            </a:pPr>
            <a:r>
              <a:rPr lang="en-US" sz="2800" dirty="0" smtClean="0">
                <a:hlinkClick r:id="rId5" action="ppaction://hlinkfile"/>
              </a:rPr>
              <a:t>Video4, </a:t>
            </a:r>
            <a:r>
              <a:rPr lang="en-US" sz="2800" dirty="0" err="1" smtClean="0">
                <a:hlinkClick r:id="rId5" action="ppaction://hlinkfile"/>
              </a:rPr>
              <a:t>Byurakan</a:t>
            </a:r>
            <a:r>
              <a:rPr lang="en-US" sz="2800" dirty="0" smtClean="0">
                <a:hlinkClick r:id="rId5" action="ppaction://hlinkfile"/>
              </a:rPr>
              <a:t> 20150523</a:t>
            </a:r>
            <a:endParaRPr lang="en-US" sz="2800" dirty="0" smtClean="0"/>
          </a:p>
          <a:p>
            <a:pPr>
              <a:buNone/>
            </a:pPr>
            <a:r>
              <a:rPr lang="en-US" sz="2800" dirty="0" smtClean="0">
                <a:hlinkClick r:id="rId6" action="ppaction://hlinkfile"/>
              </a:rPr>
              <a:t>Video5, </a:t>
            </a:r>
            <a:r>
              <a:rPr lang="en-US" sz="2800" dirty="0" err="1" smtClean="0">
                <a:hlinkClick r:id="rId6" action="ppaction://hlinkfile"/>
              </a:rPr>
              <a:t>Byurakan</a:t>
            </a:r>
            <a:r>
              <a:rPr lang="en-US" sz="2800" dirty="0" smtClean="0">
                <a:hlinkClick r:id="rId6" action="ppaction://hlinkfile"/>
              </a:rPr>
              <a:t> 20150523</a:t>
            </a:r>
            <a:endParaRPr lang="en-US" sz="2800" dirty="0" smtClean="0"/>
          </a:p>
          <a:p>
            <a:pPr>
              <a:buNone/>
            </a:pPr>
            <a:endParaRPr lang="en-US" sz="2800" dirty="0" smtClean="0"/>
          </a:p>
          <a:p>
            <a:pPr>
              <a:buNone/>
            </a:pPr>
            <a:r>
              <a:rPr lang="en-US" sz="2800" dirty="0" smtClean="0">
                <a:hlinkClick r:id="rId7" action="ppaction://hlinkfile"/>
              </a:rPr>
              <a:t>Video1, </a:t>
            </a:r>
            <a:r>
              <a:rPr lang="en-US" sz="2800" dirty="0" err="1" smtClean="0">
                <a:hlinkClick r:id="rId7" action="ppaction://hlinkfile"/>
              </a:rPr>
              <a:t>Aragats</a:t>
            </a:r>
            <a:r>
              <a:rPr lang="en-US" sz="2800" dirty="0" smtClean="0">
                <a:hlinkClick r:id="rId7" action="ppaction://hlinkfile"/>
              </a:rPr>
              <a:t> 20150603</a:t>
            </a:r>
            <a:endParaRPr lang="en-US" sz="2800" dirty="0" smtClean="0"/>
          </a:p>
          <a:p>
            <a:pPr>
              <a:buNone/>
            </a:pPr>
            <a:r>
              <a:rPr lang="en-US" sz="2800" dirty="0" smtClean="0">
                <a:hlinkClick r:id="rId8" action="ppaction://hlinkfile"/>
              </a:rPr>
              <a:t>Video2, </a:t>
            </a:r>
            <a:r>
              <a:rPr lang="en-US" sz="2800" dirty="0" err="1" smtClean="0">
                <a:hlinkClick r:id="rId8" action="ppaction://hlinkfile"/>
              </a:rPr>
              <a:t>Aragats</a:t>
            </a:r>
            <a:r>
              <a:rPr lang="en-US" sz="2800" dirty="0" smtClean="0">
                <a:hlinkClick r:id="rId8" action="ppaction://hlinkfile"/>
              </a:rPr>
              <a:t> 20150603 (</a:t>
            </a:r>
            <a:r>
              <a:rPr lang="en-US" sz="2800" dirty="0" err="1" smtClean="0">
                <a:hlinkClick r:id="rId8" action="ppaction://hlinkfile"/>
              </a:rPr>
              <a:t>AllSkyCam</a:t>
            </a:r>
            <a:r>
              <a:rPr lang="en-US" sz="2800" dirty="0" smtClean="0">
                <a:hlinkClick r:id="rId8" action="ppaction://hlinkfile"/>
              </a:rPr>
              <a:t>)</a:t>
            </a:r>
            <a:endParaRPr lang="en-US" sz="2800" dirty="0" smtClean="0"/>
          </a:p>
          <a:p>
            <a:pPr>
              <a:buNone/>
            </a:pPr>
            <a:r>
              <a:rPr lang="en-US" sz="2800" dirty="0" smtClean="0">
                <a:hlinkClick r:id="rId9" action="ppaction://hlinkfile"/>
              </a:rPr>
              <a:t>Video3, </a:t>
            </a:r>
            <a:r>
              <a:rPr lang="en-US" sz="2800" dirty="0" err="1" smtClean="0">
                <a:hlinkClick r:id="rId9" action="ppaction://hlinkfile"/>
              </a:rPr>
              <a:t>Aragats</a:t>
            </a:r>
            <a:r>
              <a:rPr lang="en-US" sz="2800" dirty="0" smtClean="0">
                <a:hlinkClick r:id="rId9" action="ppaction://hlinkfile"/>
              </a:rPr>
              <a:t> 2014</a:t>
            </a:r>
            <a:endParaRPr lang="en-US" sz="2800" dirty="0" smtClean="0"/>
          </a:p>
          <a:p>
            <a:pPr>
              <a:buNone/>
            </a:pPr>
            <a:r>
              <a:rPr lang="en-US" sz="2800" dirty="0" smtClean="0">
                <a:hlinkClick r:id="rId10" action="ppaction://hlinkfile"/>
              </a:rPr>
              <a:t>Video4, </a:t>
            </a:r>
            <a:r>
              <a:rPr lang="en-US" sz="2800" dirty="0" err="1" smtClean="0">
                <a:hlinkClick r:id="rId10" action="ppaction://hlinkfile"/>
              </a:rPr>
              <a:t>Aragats</a:t>
            </a:r>
            <a:r>
              <a:rPr lang="en-US" sz="2800" dirty="0" smtClean="0">
                <a:hlinkClick r:id="rId10" action="ppaction://hlinkfile"/>
              </a:rPr>
              <a:t> 2014</a:t>
            </a:r>
            <a:endParaRPr lang="en-US" sz="2800" dirty="0" smtClean="0"/>
          </a:p>
        </p:txBody>
      </p:sp>
      <p:pic>
        <p:nvPicPr>
          <p:cNvPr id="22" name="Picture 21" descr="Logo.png"/>
          <p:cNvPicPr>
            <a:picLocks noChangeAspect="1"/>
          </p:cNvPicPr>
          <p:nvPr/>
        </p:nvPicPr>
        <p:blipFill>
          <a:blip r:embed="rId11" cstate="print"/>
          <a:stretch>
            <a:fillRect/>
          </a:stretch>
        </p:blipFill>
        <p:spPr>
          <a:xfrm>
            <a:off x="7621258" y="548680"/>
            <a:ext cx="1522742" cy="648072"/>
          </a:xfrm>
          <a:prstGeom prst="rect">
            <a:avLst/>
          </a:prstGeom>
        </p:spPr>
      </p:pic>
      <p:pic>
        <p:nvPicPr>
          <p:cNvPr id="6" name="Picture 2"/>
          <p:cNvPicPr>
            <a:picLocks noChangeAspect="1" noChangeArrowheads="1"/>
          </p:cNvPicPr>
          <p:nvPr/>
        </p:nvPicPr>
        <p:blipFill>
          <a:blip r:embed="rId12" cstate="print"/>
          <a:srcRect/>
          <a:stretch>
            <a:fillRect/>
          </a:stretch>
        </p:blipFill>
        <p:spPr bwMode="auto">
          <a:xfrm>
            <a:off x="3786182" y="500042"/>
            <a:ext cx="1000132" cy="865611"/>
          </a:xfrm>
          <a:prstGeom prst="rect">
            <a:avLst/>
          </a:prstGeom>
          <a:noFill/>
          <a:ln w="9525">
            <a:noFill/>
            <a:miter lim="800000"/>
            <a:headEnd/>
            <a:tailEnd/>
          </a:ln>
        </p:spPr>
      </p:pic>
      <p:pic>
        <p:nvPicPr>
          <p:cNvPr id="7" name="Picture 6" descr="tepa2014_small.gif"/>
          <p:cNvPicPr>
            <a:picLocks noChangeAspect="1"/>
          </p:cNvPicPr>
          <p:nvPr/>
        </p:nvPicPr>
        <p:blipFill>
          <a:blip r:embed="rId13" cstate="print"/>
          <a:stretch>
            <a:fillRect/>
          </a:stretch>
        </p:blipFill>
        <p:spPr>
          <a:xfrm>
            <a:off x="0" y="620688"/>
            <a:ext cx="1187624" cy="69057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ank-you.jpeg"/>
          <p:cNvPicPr>
            <a:picLocks noChangeAspect="1"/>
          </p:cNvPicPr>
          <p:nvPr/>
        </p:nvPicPr>
        <p:blipFill>
          <a:blip r:embed="rId2" cstate="print"/>
          <a:stretch>
            <a:fillRect/>
          </a:stretch>
        </p:blipFill>
        <p:spPr>
          <a:xfrm>
            <a:off x="0" y="908720"/>
            <a:ext cx="9144000" cy="479140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357298"/>
          </a:xfrm>
        </p:spPr>
        <p:txBody>
          <a:bodyPr>
            <a:noAutofit/>
          </a:bodyPr>
          <a:lstStyle/>
          <a:p>
            <a:r>
              <a:rPr lang="en-US" sz="2800" dirty="0" smtClean="0"/>
              <a:t>Trigger script to connect camera server with nearby electric field measuring devices. </a:t>
            </a:r>
            <a:endParaRPr lang="en-US" sz="2800" dirty="0"/>
          </a:p>
        </p:txBody>
      </p:sp>
      <p:sp>
        <p:nvSpPr>
          <p:cNvPr id="3" name="Содержимое 2"/>
          <p:cNvSpPr>
            <a:spLocks noGrp="1"/>
          </p:cNvSpPr>
          <p:nvPr>
            <p:ph idx="1"/>
          </p:nvPr>
        </p:nvSpPr>
        <p:spPr>
          <a:xfrm>
            <a:off x="0" y="2285992"/>
            <a:ext cx="9144000" cy="4572008"/>
          </a:xfrm>
        </p:spPr>
        <p:txBody>
          <a:bodyPr>
            <a:normAutofit fontScale="47500" lnSpcReduction="20000"/>
          </a:bodyPr>
          <a:lstStyle/>
          <a:p>
            <a:pPr lvl="0"/>
            <a:r>
              <a:rPr lang="en-US" sz="4500" dirty="0" smtClean="0"/>
              <a:t>Create trigger scripts to switch the camera server to motion detection mode when the nearby electric field disturbance enhance predefined threshold. </a:t>
            </a:r>
          </a:p>
          <a:p>
            <a:pPr lvl="1">
              <a:buFont typeface="Wingdings" pitchFamily="2" charset="2"/>
              <a:buChar char="Ø"/>
            </a:pPr>
            <a:r>
              <a:rPr lang="en-US" sz="3500" dirty="0" smtClean="0"/>
              <a:t>Due to difficulties in treatment of multi-terabyte video information we plan to capture and store only “interesting” views. For this reason the trigger scripts has been created working with signals from nearby electric field measuring devices. If one of the these devices will register a High Field Alarm Activity only then the server will start the appropriate picture shooting software in motion detection mode instead. Thus we will get only the images registering discharge processes in the atmosphere, which will highly accelerate the data analyzes.</a:t>
            </a:r>
          </a:p>
          <a:p>
            <a:pPr lvl="1">
              <a:buFont typeface="Wingdings" pitchFamily="2" charset="2"/>
              <a:buChar char="Ø"/>
            </a:pPr>
            <a:endParaRPr lang="en-US" dirty="0" smtClean="0"/>
          </a:p>
          <a:p>
            <a:pPr lvl="0"/>
            <a:r>
              <a:rPr lang="en-US" sz="4500" dirty="0" smtClean="0"/>
              <a:t>Online display and user-friendly interface for all installed cameras.</a:t>
            </a:r>
            <a:endParaRPr lang="hy-AM" sz="4500" dirty="0" smtClean="0"/>
          </a:p>
          <a:p>
            <a:pPr lvl="1">
              <a:buFont typeface="Wingdings" pitchFamily="2" charset="2"/>
              <a:buChar char="Ø"/>
            </a:pPr>
            <a:r>
              <a:rPr lang="en-US" sz="3500" dirty="0" err="1" smtClean="0">
                <a:hlinkClick r:id="rId2"/>
              </a:rPr>
              <a:t>Aragats</a:t>
            </a:r>
            <a:r>
              <a:rPr lang="en-US" sz="3500" dirty="0" smtClean="0">
                <a:hlinkClick r:id="rId2"/>
              </a:rPr>
              <a:t> Online Display</a:t>
            </a:r>
            <a:endParaRPr lang="en-US" sz="3500" dirty="0" smtClean="0"/>
          </a:p>
          <a:p>
            <a:pPr lvl="1">
              <a:buFont typeface="Wingdings" pitchFamily="2" charset="2"/>
              <a:buChar char="Ø"/>
            </a:pPr>
            <a:r>
              <a:rPr lang="en-US" sz="3500" dirty="0" err="1" smtClean="0">
                <a:hlinkClick r:id="rId3"/>
              </a:rPr>
              <a:t>Byurakan</a:t>
            </a:r>
            <a:r>
              <a:rPr lang="en-US" sz="3500" dirty="0" smtClean="0">
                <a:hlinkClick r:id="rId3"/>
              </a:rPr>
              <a:t> Online Display</a:t>
            </a:r>
            <a:endParaRPr lang="en-US" sz="3500" dirty="0" smtClean="0"/>
          </a:p>
          <a:p>
            <a:r>
              <a:rPr lang="en-US" sz="4500" dirty="0" smtClean="0"/>
              <a:t>Interface for simplifying the collection and retrieval of already captured photos and movies.</a:t>
            </a:r>
          </a:p>
          <a:p>
            <a:pPr lvl="1">
              <a:buFont typeface="Wingdings" pitchFamily="2" charset="2"/>
              <a:buChar char="Ø"/>
            </a:pPr>
            <a:r>
              <a:rPr lang="en-US" sz="3500" dirty="0" smtClean="0">
                <a:hlinkClick r:id="rId4"/>
              </a:rPr>
              <a:t>Stored Pictures From </a:t>
            </a:r>
            <a:r>
              <a:rPr lang="en-US" sz="3500" dirty="0" err="1" smtClean="0">
                <a:hlinkClick r:id="rId4"/>
              </a:rPr>
              <a:t>Aragats</a:t>
            </a:r>
            <a:endParaRPr lang="en-US" sz="3500" dirty="0" smtClean="0"/>
          </a:p>
          <a:p>
            <a:pPr lvl="1">
              <a:buFont typeface="Wingdings" pitchFamily="2" charset="2"/>
              <a:buChar char="Ø"/>
            </a:pPr>
            <a:r>
              <a:rPr lang="en-US" sz="3500" dirty="0" smtClean="0">
                <a:hlinkClick r:id="rId5"/>
              </a:rPr>
              <a:t>Stored Pictures From </a:t>
            </a:r>
            <a:r>
              <a:rPr lang="en-US" sz="3500" dirty="0" err="1" smtClean="0">
                <a:hlinkClick r:id="rId5"/>
              </a:rPr>
              <a:t>Byurakan</a:t>
            </a:r>
            <a:endParaRPr lang="en-US" sz="3500" dirty="0" smtClean="0"/>
          </a:p>
          <a:p>
            <a:endParaRPr lang="en-US" dirty="0"/>
          </a:p>
        </p:txBody>
      </p:sp>
      <p:sp>
        <p:nvSpPr>
          <p:cNvPr id="205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Picture 18" descr="Logo.png"/>
          <p:cNvPicPr>
            <a:picLocks noChangeAspect="1"/>
          </p:cNvPicPr>
          <p:nvPr/>
        </p:nvPicPr>
        <p:blipFill>
          <a:blip r:embed="rId6" cstate="print"/>
          <a:stretch>
            <a:fillRect/>
          </a:stretch>
        </p:blipFill>
        <p:spPr>
          <a:xfrm>
            <a:off x="6643702" y="1214422"/>
            <a:ext cx="1691936" cy="720080"/>
          </a:xfrm>
          <a:prstGeom prst="rect">
            <a:avLst/>
          </a:prstGeom>
        </p:spPr>
      </p:pic>
      <p:pic>
        <p:nvPicPr>
          <p:cNvPr id="8" name="Picture 2"/>
          <p:cNvPicPr>
            <a:picLocks noChangeAspect="1" noChangeArrowheads="1"/>
          </p:cNvPicPr>
          <p:nvPr/>
        </p:nvPicPr>
        <p:blipFill>
          <a:blip r:embed="rId7" cstate="print"/>
          <a:srcRect/>
          <a:stretch>
            <a:fillRect/>
          </a:stretch>
        </p:blipFill>
        <p:spPr bwMode="auto">
          <a:xfrm>
            <a:off x="3786182" y="1214422"/>
            <a:ext cx="1000132" cy="865611"/>
          </a:xfrm>
          <a:prstGeom prst="rect">
            <a:avLst/>
          </a:prstGeom>
          <a:noFill/>
          <a:ln w="9525">
            <a:noFill/>
            <a:miter lim="800000"/>
            <a:headEnd/>
            <a:tailEnd/>
          </a:ln>
        </p:spPr>
      </p:pic>
      <p:pic>
        <p:nvPicPr>
          <p:cNvPr id="9" name="Picture 8" descr="tepa2014_small.gif"/>
          <p:cNvPicPr>
            <a:picLocks noChangeAspect="1"/>
          </p:cNvPicPr>
          <p:nvPr/>
        </p:nvPicPr>
        <p:blipFill>
          <a:blip r:embed="rId8" cstate="print"/>
          <a:stretch>
            <a:fillRect/>
          </a:stretch>
        </p:blipFill>
        <p:spPr>
          <a:xfrm>
            <a:off x="683568" y="1196752"/>
            <a:ext cx="1486039" cy="86409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ragats camera geo2.jpg"/>
          <p:cNvPicPr>
            <a:picLocks noChangeAspect="1"/>
          </p:cNvPicPr>
          <p:nvPr/>
        </p:nvPicPr>
        <p:blipFill>
          <a:blip r:embed="rId2" cstate="print"/>
          <a:stretch>
            <a:fillRect/>
          </a:stretch>
        </p:blipFill>
        <p:spPr>
          <a:xfrm>
            <a:off x="0" y="0"/>
            <a:ext cx="9144000" cy="5791200"/>
          </a:xfrm>
          <a:prstGeom prst="rect">
            <a:avLst/>
          </a:prstGeom>
        </p:spPr>
      </p:pic>
      <p:sp>
        <p:nvSpPr>
          <p:cNvPr id="7" name="TextBox 6"/>
          <p:cNvSpPr txBox="1"/>
          <p:nvPr/>
        </p:nvSpPr>
        <p:spPr>
          <a:xfrm>
            <a:off x="1219200" y="3505200"/>
            <a:ext cx="3048000" cy="400110"/>
          </a:xfrm>
          <a:prstGeom prst="rect">
            <a:avLst/>
          </a:prstGeom>
          <a:noFill/>
        </p:spPr>
        <p:txBody>
          <a:bodyPr wrap="square" rtlCol="0">
            <a:spAutoFit/>
          </a:bodyPr>
          <a:lstStyle/>
          <a:p>
            <a:r>
              <a:rPr lang="en-US" sz="2000" b="1" dirty="0" smtClean="0"/>
              <a:t>The Top Of Mount </a:t>
            </a:r>
            <a:r>
              <a:rPr lang="en-US" sz="2000" b="1" dirty="0" err="1" smtClean="0"/>
              <a:t>Aragats</a:t>
            </a:r>
            <a:endParaRPr lang="en-US" sz="2000" b="1" dirty="0"/>
          </a:p>
        </p:txBody>
      </p:sp>
      <p:sp>
        <p:nvSpPr>
          <p:cNvPr id="6" name="TextBox 5"/>
          <p:cNvSpPr txBox="1"/>
          <p:nvPr/>
        </p:nvSpPr>
        <p:spPr>
          <a:xfrm>
            <a:off x="2755900" y="850900"/>
            <a:ext cx="1295400" cy="369332"/>
          </a:xfrm>
          <a:prstGeom prst="rect">
            <a:avLst/>
          </a:prstGeom>
          <a:noFill/>
        </p:spPr>
        <p:txBody>
          <a:bodyPr wrap="square" rtlCol="0">
            <a:spAutoFit/>
          </a:bodyPr>
          <a:lstStyle/>
          <a:p>
            <a:pPr algn="r"/>
            <a:r>
              <a:rPr lang="en-US" dirty="0" smtClean="0">
                <a:solidFill>
                  <a:schemeClr val="bg1"/>
                </a:solidFill>
              </a:rPr>
              <a:t> </a:t>
            </a:r>
            <a:r>
              <a:rPr lang="en-US" b="1" dirty="0" err="1" smtClean="0">
                <a:solidFill>
                  <a:schemeClr val="bg1"/>
                </a:solidFill>
              </a:rPr>
              <a:t>Yeravan</a:t>
            </a:r>
            <a:endParaRPr lang="en-US" b="1" dirty="0">
              <a:solidFill>
                <a:schemeClr val="bg1"/>
              </a:solidFill>
            </a:endParaRPr>
          </a:p>
        </p:txBody>
      </p:sp>
      <p:sp>
        <p:nvSpPr>
          <p:cNvPr id="8" name="TextBox 7"/>
          <p:cNvSpPr txBox="1"/>
          <p:nvPr/>
        </p:nvSpPr>
        <p:spPr>
          <a:xfrm>
            <a:off x="5143504" y="2928934"/>
            <a:ext cx="1643074" cy="307777"/>
          </a:xfrm>
          <a:prstGeom prst="rect">
            <a:avLst/>
          </a:prstGeom>
          <a:noFill/>
        </p:spPr>
        <p:txBody>
          <a:bodyPr wrap="square" rtlCol="0">
            <a:spAutoFit/>
          </a:bodyPr>
          <a:lstStyle/>
          <a:p>
            <a:r>
              <a:rPr lang="en-US" sz="1400" b="1" dirty="0" smtClean="0">
                <a:solidFill>
                  <a:schemeClr val="bg1"/>
                </a:solidFill>
              </a:rPr>
              <a:t>The Lake of </a:t>
            </a:r>
            <a:r>
              <a:rPr lang="en-US" sz="1400" b="1" dirty="0" err="1" smtClean="0">
                <a:solidFill>
                  <a:schemeClr val="bg1"/>
                </a:solidFill>
              </a:rPr>
              <a:t>Aragats</a:t>
            </a:r>
            <a:endParaRPr lang="en-US" sz="1400" b="1" dirty="0">
              <a:solidFill>
                <a:schemeClr val="bg1"/>
              </a:solidFill>
            </a:endParaRPr>
          </a:p>
        </p:txBody>
      </p:sp>
      <p:sp>
        <p:nvSpPr>
          <p:cNvPr id="9" name="Photo"/>
          <p:cNvSpPr>
            <a:spLocks noEditPoints="1" noChangeArrowheads="1"/>
          </p:cNvSpPr>
          <p:nvPr/>
        </p:nvSpPr>
        <p:spPr bwMode="auto">
          <a:xfrm>
            <a:off x="6357950" y="2643182"/>
            <a:ext cx="314340" cy="247656"/>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0" name="Picture 9" descr="2011-11-03-015.jpg"/>
          <p:cNvPicPr>
            <a:picLocks noChangeAspect="1"/>
          </p:cNvPicPr>
          <p:nvPr/>
        </p:nvPicPr>
        <p:blipFill>
          <a:blip r:embed="rId3" cstate="print"/>
          <a:stretch>
            <a:fillRect/>
          </a:stretch>
        </p:blipFill>
        <p:spPr>
          <a:xfrm>
            <a:off x="5803900" y="2571744"/>
            <a:ext cx="485454" cy="322775"/>
          </a:xfrm>
          <a:prstGeom prst="rect">
            <a:avLst/>
          </a:prstGeom>
        </p:spPr>
      </p:pic>
      <p:sp>
        <p:nvSpPr>
          <p:cNvPr id="11" name="Title 1"/>
          <p:cNvSpPr txBox="1">
            <a:spLocks/>
          </p:cNvSpPr>
          <p:nvPr/>
        </p:nvSpPr>
        <p:spPr>
          <a:xfrm>
            <a:off x="6215074" y="2285992"/>
            <a:ext cx="1752600" cy="228600"/>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b="1" dirty="0" err="1" smtClean="0">
                <a:solidFill>
                  <a:schemeClr val="bg1"/>
                </a:solidFill>
                <a:latin typeface="+mj-lt"/>
                <a:ea typeface="+mj-ea"/>
                <a:cs typeface="+mj-cs"/>
              </a:rPr>
              <a:t>Geovision</a:t>
            </a:r>
            <a:r>
              <a:rPr lang="en-US" sz="1400" b="1" dirty="0" smtClean="0">
                <a:solidFill>
                  <a:schemeClr val="bg1"/>
                </a:solidFill>
                <a:latin typeface="+mj-lt"/>
                <a:ea typeface="+mj-ea"/>
                <a:cs typeface="+mj-cs"/>
              </a:rPr>
              <a:t> gv-bx1500</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sp>
        <p:nvSpPr>
          <p:cNvPr id="12" name="Title 1"/>
          <p:cNvSpPr txBox="1">
            <a:spLocks/>
          </p:cNvSpPr>
          <p:nvPr/>
        </p:nvSpPr>
        <p:spPr>
          <a:xfrm>
            <a:off x="4643438" y="2357430"/>
            <a:ext cx="1428760" cy="239718"/>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b="1" dirty="0" smtClean="0">
                <a:solidFill>
                  <a:schemeClr val="bg1"/>
                </a:solidFill>
                <a:latin typeface="+mj-lt"/>
                <a:ea typeface="+mj-ea"/>
                <a:cs typeface="+mj-cs"/>
              </a:rPr>
              <a:t>All Sky Cam 180°</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sp>
        <p:nvSpPr>
          <p:cNvPr id="13" name="TextBox 12"/>
          <p:cNvSpPr txBox="1"/>
          <p:nvPr/>
        </p:nvSpPr>
        <p:spPr>
          <a:xfrm>
            <a:off x="6858000" y="533400"/>
            <a:ext cx="1524000" cy="369332"/>
          </a:xfrm>
          <a:prstGeom prst="rect">
            <a:avLst/>
          </a:prstGeom>
          <a:noFill/>
        </p:spPr>
        <p:txBody>
          <a:bodyPr wrap="square" rtlCol="0">
            <a:spAutoFit/>
          </a:bodyPr>
          <a:lstStyle/>
          <a:p>
            <a:r>
              <a:rPr lang="en-US" b="1" dirty="0" smtClean="0">
                <a:solidFill>
                  <a:schemeClr val="bg1"/>
                </a:solidFill>
              </a:rPr>
              <a:t>Mount Ararat</a:t>
            </a:r>
            <a:endParaRPr lang="en-US" b="1" dirty="0">
              <a:solidFill>
                <a:schemeClr val="bg1"/>
              </a:solidFill>
            </a:endParaRPr>
          </a:p>
        </p:txBody>
      </p:sp>
      <p:sp>
        <p:nvSpPr>
          <p:cNvPr id="16" name="7-Point Star 15"/>
          <p:cNvSpPr/>
          <p:nvPr/>
        </p:nvSpPr>
        <p:spPr>
          <a:xfrm>
            <a:off x="2882900" y="952500"/>
            <a:ext cx="304800" cy="228600"/>
          </a:xfrm>
          <a:prstGeom prst="star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685800" y="0"/>
            <a:ext cx="7315200" cy="304800"/>
          </a:xfrm>
        </p:spPr>
        <p:txBody>
          <a:bodyPr>
            <a:noAutofit/>
          </a:bodyPr>
          <a:lstStyle/>
          <a:p>
            <a:r>
              <a:rPr lang="en-US" sz="2200" b="1" dirty="0" smtClean="0">
                <a:solidFill>
                  <a:srgbClr val="002060"/>
                </a:solidFill>
              </a:rPr>
              <a:t>The Geographical locations of The </a:t>
            </a:r>
            <a:r>
              <a:rPr lang="en-US" sz="2200" b="1" dirty="0" err="1" smtClean="0">
                <a:solidFill>
                  <a:srgbClr val="002060"/>
                </a:solidFill>
              </a:rPr>
              <a:t>Aragats</a:t>
            </a:r>
            <a:r>
              <a:rPr lang="en-US" sz="2200" b="1" dirty="0" smtClean="0">
                <a:solidFill>
                  <a:srgbClr val="002060"/>
                </a:solidFill>
              </a:rPr>
              <a:t> Cameras</a:t>
            </a:r>
            <a:endParaRPr lang="en-US" sz="2200" dirty="0"/>
          </a:p>
        </p:txBody>
      </p:sp>
      <p:pic>
        <p:nvPicPr>
          <p:cNvPr id="19" name="Picture 18" descr="Logo.png"/>
          <p:cNvPicPr>
            <a:picLocks noChangeAspect="1"/>
          </p:cNvPicPr>
          <p:nvPr/>
        </p:nvPicPr>
        <p:blipFill>
          <a:blip r:embed="rId4" cstate="print"/>
          <a:stretch>
            <a:fillRect/>
          </a:stretch>
        </p:blipFill>
        <p:spPr>
          <a:xfrm>
            <a:off x="7429520" y="0"/>
            <a:ext cx="1024304" cy="435939"/>
          </a:xfrm>
          <a:prstGeom prst="rect">
            <a:avLst/>
          </a:prstGeom>
        </p:spPr>
      </p:pic>
      <p:sp>
        <p:nvSpPr>
          <p:cNvPr id="20" name="Content Placeholder 4"/>
          <p:cNvSpPr>
            <a:spLocks noGrp="1"/>
          </p:cNvSpPr>
          <p:nvPr>
            <p:ph idx="1"/>
          </p:nvPr>
        </p:nvSpPr>
        <p:spPr>
          <a:xfrm>
            <a:off x="0" y="5761037"/>
            <a:ext cx="9144000" cy="1096963"/>
          </a:xfrm>
        </p:spPr>
        <p:txBody>
          <a:bodyPr>
            <a:normAutofit fontScale="70000" lnSpcReduction="20000"/>
          </a:bodyPr>
          <a:lstStyle/>
          <a:p>
            <a:pPr marL="0">
              <a:buNone/>
            </a:pPr>
            <a:r>
              <a:rPr lang="en-US" b="1" dirty="0" smtClean="0"/>
              <a:t>The count of the cameras: 3</a:t>
            </a:r>
          </a:p>
          <a:p>
            <a:pPr marL="0">
              <a:buNone/>
            </a:pPr>
            <a:r>
              <a:rPr lang="en-US" b="1" dirty="0" err="1" smtClean="0"/>
              <a:t>Framerate</a:t>
            </a:r>
            <a:r>
              <a:rPr lang="en-US" b="1" dirty="0" smtClean="0"/>
              <a:t>: Up to 30fps</a:t>
            </a:r>
          </a:p>
          <a:p>
            <a:pPr marL="0">
              <a:buNone/>
            </a:pPr>
            <a:r>
              <a:rPr lang="en-US" b="1" dirty="0" smtClean="0"/>
              <a:t>The installed height: 3200m.</a:t>
            </a:r>
          </a:p>
          <a:p>
            <a:pPr>
              <a:buNone/>
            </a:pPr>
            <a:endParaRPr lang="en-US" dirty="0"/>
          </a:p>
        </p:txBody>
      </p:sp>
      <p:sp>
        <p:nvSpPr>
          <p:cNvPr id="22" name="Title 1"/>
          <p:cNvSpPr txBox="1">
            <a:spLocks/>
          </p:cNvSpPr>
          <p:nvPr/>
        </p:nvSpPr>
        <p:spPr>
          <a:xfrm>
            <a:off x="6643702" y="2500306"/>
            <a:ext cx="1357322" cy="285752"/>
          </a:xfrm>
          <a:prstGeom prst="rect">
            <a:avLst/>
          </a:prstGeom>
          <a:noFill/>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1400" b="1" dirty="0" smtClean="0">
                <a:solidFill>
                  <a:schemeClr val="bg1"/>
                </a:solidFill>
                <a:latin typeface="+mj-lt"/>
                <a:ea typeface="+mj-ea"/>
                <a:cs typeface="+mj-cs"/>
              </a:rPr>
              <a:t>LINKSYS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800" b="1" dirty="0" smtClean="0">
                <a:solidFill>
                  <a:schemeClr val="bg1"/>
                </a:solidFill>
                <a:latin typeface="+mj-lt"/>
                <a:ea typeface="+mj-ea"/>
                <a:cs typeface="+mj-cs"/>
              </a:rPr>
              <a:t>LCAD03VLNOD 1080p 3MP</a:t>
            </a:r>
            <a:endParaRPr kumimoji="0" lang="en-US" sz="800" b="0" i="0" u="none" strike="noStrike" kern="1200" cap="none" spc="0" normalizeH="0" baseline="0" noProof="0" dirty="0">
              <a:ln>
                <a:noFill/>
              </a:ln>
              <a:solidFill>
                <a:schemeClr val="bg1"/>
              </a:solidFill>
              <a:effectLst/>
              <a:uLnTx/>
              <a:uFillTx/>
              <a:latin typeface="+mj-lt"/>
              <a:ea typeface="+mj-ea"/>
              <a:cs typeface="+mj-cs"/>
            </a:endParaRPr>
          </a:p>
        </p:txBody>
      </p:sp>
      <p:pic>
        <p:nvPicPr>
          <p:cNvPr id="18" name="Picture 2"/>
          <p:cNvPicPr>
            <a:picLocks noChangeAspect="1" noChangeArrowheads="1"/>
          </p:cNvPicPr>
          <p:nvPr/>
        </p:nvPicPr>
        <p:blipFill>
          <a:blip r:embed="rId5" cstate="print"/>
          <a:srcRect/>
          <a:stretch>
            <a:fillRect/>
          </a:stretch>
        </p:blipFill>
        <p:spPr bwMode="auto">
          <a:xfrm>
            <a:off x="8501090" y="0"/>
            <a:ext cx="642910" cy="556437"/>
          </a:xfrm>
          <a:prstGeom prst="rect">
            <a:avLst/>
          </a:prstGeom>
          <a:noFill/>
          <a:ln w="9525">
            <a:noFill/>
            <a:miter lim="800000"/>
            <a:headEnd/>
            <a:tailEnd/>
          </a:ln>
        </p:spPr>
      </p:pic>
      <p:pic>
        <p:nvPicPr>
          <p:cNvPr id="23" name="Picture 22" descr="tepa2014_small.gif"/>
          <p:cNvPicPr>
            <a:picLocks noChangeAspect="1"/>
          </p:cNvPicPr>
          <p:nvPr/>
        </p:nvPicPr>
        <p:blipFill>
          <a:blip r:embed="rId6"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mera-3-10-20150523-211129-28-motion.jpg"/>
          <p:cNvPicPr>
            <a:picLocks noChangeAspect="1"/>
          </p:cNvPicPr>
          <p:nvPr/>
        </p:nvPicPr>
        <p:blipFill>
          <a:blip r:embed="rId2" cstate="print"/>
          <a:stretch>
            <a:fillRect/>
          </a:stretch>
        </p:blipFill>
        <p:spPr>
          <a:xfrm>
            <a:off x="1" y="0"/>
            <a:ext cx="4572000" cy="3501008"/>
          </a:xfrm>
          <a:prstGeom prst="rect">
            <a:avLst/>
          </a:prstGeom>
        </p:spPr>
      </p:pic>
      <p:pic>
        <p:nvPicPr>
          <p:cNvPr id="10" name="Picture 9" descr="camera-3-10-20150523-211130-02-motion.jpg"/>
          <p:cNvPicPr>
            <a:picLocks noChangeAspect="1"/>
          </p:cNvPicPr>
          <p:nvPr/>
        </p:nvPicPr>
        <p:blipFill>
          <a:blip r:embed="rId3" cstate="print"/>
          <a:stretch>
            <a:fillRect/>
          </a:stretch>
        </p:blipFill>
        <p:spPr>
          <a:xfrm>
            <a:off x="4572000" y="0"/>
            <a:ext cx="4572000" cy="3501008"/>
          </a:xfrm>
          <a:prstGeom prst="rect">
            <a:avLst/>
          </a:prstGeom>
        </p:spPr>
      </p:pic>
      <p:pic>
        <p:nvPicPr>
          <p:cNvPr id="11" name="Picture 10" descr="camera-3-10-20150523-211130-04-motion.jpg"/>
          <p:cNvPicPr>
            <a:picLocks noChangeAspect="1"/>
          </p:cNvPicPr>
          <p:nvPr/>
        </p:nvPicPr>
        <p:blipFill>
          <a:blip r:embed="rId4" cstate="print"/>
          <a:stretch>
            <a:fillRect/>
          </a:stretch>
        </p:blipFill>
        <p:spPr>
          <a:xfrm>
            <a:off x="0" y="3501008"/>
            <a:ext cx="4572000" cy="3356992"/>
          </a:xfrm>
          <a:prstGeom prst="rect">
            <a:avLst/>
          </a:prstGeom>
        </p:spPr>
      </p:pic>
      <p:pic>
        <p:nvPicPr>
          <p:cNvPr id="12" name="Picture 11" descr="camera-3-10-20150523-211130-09-motion.jpg"/>
          <p:cNvPicPr>
            <a:picLocks noChangeAspect="1"/>
          </p:cNvPicPr>
          <p:nvPr/>
        </p:nvPicPr>
        <p:blipFill>
          <a:blip r:embed="rId5" cstate="print"/>
          <a:stretch>
            <a:fillRect/>
          </a:stretch>
        </p:blipFill>
        <p:spPr>
          <a:xfrm>
            <a:off x="4540560" y="3501008"/>
            <a:ext cx="4603440" cy="3356992"/>
          </a:xfrm>
          <a:prstGeom prst="rect">
            <a:avLst/>
          </a:prstGeom>
        </p:spPr>
      </p:pic>
      <p:sp>
        <p:nvSpPr>
          <p:cNvPr id="4" name="Title 4"/>
          <p:cNvSpPr txBox="1">
            <a:spLocks/>
          </p:cNvSpPr>
          <p:nvPr/>
        </p:nvSpPr>
        <p:spPr>
          <a:xfrm>
            <a:off x="635000" y="0"/>
            <a:ext cx="7543800" cy="40466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tabLst/>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latin typeface="+mj-lt"/>
                <a:ea typeface="+mj-ea"/>
                <a:cs typeface="+mj-cs"/>
              </a:rPr>
              <a:t>Byurakan</a:t>
            </a:r>
            <a:r>
              <a:rPr lang="en-US" sz="2000" b="1" dirty="0" smtClean="0">
                <a:solidFill>
                  <a:schemeClr val="bg1"/>
                </a:solidFill>
                <a:latin typeface="+mj-lt"/>
                <a:ea typeface="+mj-ea"/>
                <a:cs typeface="+mj-cs"/>
              </a:rPr>
              <a:t> During 2015.05.23</a:t>
            </a:r>
          </a:p>
        </p:txBody>
      </p:sp>
      <p:pic>
        <p:nvPicPr>
          <p:cNvPr id="13" name="Picture 18" descr="Logo.png"/>
          <p:cNvPicPr>
            <a:picLocks noChangeAspect="1"/>
          </p:cNvPicPr>
          <p:nvPr/>
        </p:nvPicPr>
        <p:blipFill>
          <a:blip r:embed="rId6" cstate="print"/>
          <a:stretch>
            <a:fillRect/>
          </a:stretch>
        </p:blipFill>
        <p:spPr>
          <a:xfrm>
            <a:off x="7476786"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mera-3-15-20150523-213752-11-motion.jpg"/>
          <p:cNvPicPr>
            <a:picLocks noChangeAspect="1"/>
          </p:cNvPicPr>
          <p:nvPr/>
        </p:nvPicPr>
        <p:blipFill>
          <a:blip r:embed="rId2" cstate="print"/>
          <a:stretch>
            <a:fillRect/>
          </a:stretch>
        </p:blipFill>
        <p:spPr>
          <a:xfrm>
            <a:off x="0" y="0"/>
            <a:ext cx="4572000" cy="3356992"/>
          </a:xfrm>
          <a:prstGeom prst="rect">
            <a:avLst/>
          </a:prstGeom>
        </p:spPr>
      </p:pic>
      <p:pic>
        <p:nvPicPr>
          <p:cNvPr id="14" name="Picture 13" descr="camera-3-15-20150523-213752-12-motion.jpg"/>
          <p:cNvPicPr>
            <a:picLocks noChangeAspect="1"/>
          </p:cNvPicPr>
          <p:nvPr/>
        </p:nvPicPr>
        <p:blipFill>
          <a:blip r:embed="rId3" cstate="print"/>
          <a:stretch>
            <a:fillRect/>
          </a:stretch>
        </p:blipFill>
        <p:spPr>
          <a:xfrm>
            <a:off x="4572000" y="0"/>
            <a:ext cx="4572000" cy="3356992"/>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15" name="Picture 14" descr="camera-3-15-20150523-213752-17-motion.jpg"/>
          <p:cNvPicPr>
            <a:picLocks noChangeAspect="1"/>
          </p:cNvPicPr>
          <p:nvPr/>
        </p:nvPicPr>
        <p:blipFill>
          <a:blip r:embed="rId4" cstate="print"/>
          <a:stretch>
            <a:fillRect/>
          </a:stretch>
        </p:blipFill>
        <p:spPr>
          <a:xfrm>
            <a:off x="0" y="3356992"/>
            <a:ext cx="4572000" cy="3501009"/>
          </a:xfrm>
          <a:prstGeom prst="rect">
            <a:avLst/>
          </a:prstGeom>
        </p:spPr>
      </p:pic>
      <p:pic>
        <p:nvPicPr>
          <p:cNvPr id="16" name="Picture 15" descr="camera-3-15-20150523-213752-19-motion.jpg"/>
          <p:cNvPicPr>
            <a:picLocks noChangeAspect="1"/>
          </p:cNvPicPr>
          <p:nvPr/>
        </p:nvPicPr>
        <p:blipFill>
          <a:blip r:embed="rId5" cstate="print"/>
          <a:stretch>
            <a:fillRect/>
          </a:stretch>
        </p:blipFill>
        <p:spPr>
          <a:xfrm>
            <a:off x="4572000" y="3356992"/>
            <a:ext cx="4572000" cy="3501009"/>
          </a:xfrm>
          <a:prstGeom prst="rect">
            <a:avLst/>
          </a:prstGeom>
        </p:spPr>
      </p:pic>
      <p:pic>
        <p:nvPicPr>
          <p:cNvPr id="9"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1" name="Picture 10"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amera-4-02-20150523-201434-17-motion.jpg"/>
          <p:cNvPicPr>
            <a:picLocks noChangeAspect="1"/>
          </p:cNvPicPr>
          <p:nvPr/>
        </p:nvPicPr>
        <p:blipFill>
          <a:blip r:embed="rId2" cstate="print"/>
          <a:stretch>
            <a:fillRect/>
          </a:stretch>
        </p:blipFill>
        <p:spPr>
          <a:xfrm>
            <a:off x="0" y="0"/>
            <a:ext cx="4716016" cy="3501008"/>
          </a:xfrm>
          <a:prstGeom prst="rect">
            <a:avLst/>
          </a:prstGeom>
        </p:spPr>
      </p:pic>
      <p:pic>
        <p:nvPicPr>
          <p:cNvPr id="17" name="Picture 16" descr="camera-4-01-20150523-201218-17-motion.jpg"/>
          <p:cNvPicPr>
            <a:picLocks noChangeAspect="1"/>
          </p:cNvPicPr>
          <p:nvPr/>
        </p:nvPicPr>
        <p:blipFill>
          <a:blip r:embed="rId3" cstate="print"/>
          <a:stretch>
            <a:fillRect/>
          </a:stretch>
        </p:blipFill>
        <p:spPr>
          <a:xfrm>
            <a:off x="4716016" y="0"/>
            <a:ext cx="4427984" cy="3501008"/>
          </a:xfrm>
          <a:prstGeom prst="rect">
            <a:avLst/>
          </a:prstGeom>
        </p:spPr>
      </p:pic>
      <p:pic>
        <p:nvPicPr>
          <p:cNvPr id="18" name="Picture 17" descr="camera-4-01-20150523-201218-18-motion.jpg"/>
          <p:cNvPicPr>
            <a:picLocks noChangeAspect="1"/>
          </p:cNvPicPr>
          <p:nvPr/>
        </p:nvPicPr>
        <p:blipFill>
          <a:blip r:embed="rId4" cstate="print"/>
          <a:stretch>
            <a:fillRect/>
          </a:stretch>
        </p:blipFill>
        <p:spPr>
          <a:xfrm>
            <a:off x="0" y="3486133"/>
            <a:ext cx="4716016" cy="3371867"/>
          </a:xfrm>
          <a:prstGeom prst="rect">
            <a:avLst/>
          </a:prstGeom>
        </p:spPr>
      </p:pic>
      <p:pic>
        <p:nvPicPr>
          <p:cNvPr id="19" name="Picture 18" descr="camera-4-01-20150523-201218-20-motion.jpg"/>
          <p:cNvPicPr>
            <a:picLocks noChangeAspect="1"/>
          </p:cNvPicPr>
          <p:nvPr/>
        </p:nvPicPr>
        <p:blipFill>
          <a:blip r:embed="rId5" cstate="print"/>
          <a:stretch>
            <a:fillRect/>
          </a:stretch>
        </p:blipFill>
        <p:spPr>
          <a:xfrm>
            <a:off x="4716016" y="3486133"/>
            <a:ext cx="4427984" cy="3371867"/>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9"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1" name="Picture 10"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amera-4-01-20150523-191117-13-motion.jpg"/>
          <p:cNvPicPr>
            <a:picLocks noChangeAspect="1"/>
          </p:cNvPicPr>
          <p:nvPr/>
        </p:nvPicPr>
        <p:blipFill>
          <a:blip r:embed="rId2" cstate="print"/>
          <a:stretch>
            <a:fillRect/>
          </a:stretch>
        </p:blipFill>
        <p:spPr>
          <a:xfrm>
            <a:off x="-1" y="0"/>
            <a:ext cx="4603441" cy="3501008"/>
          </a:xfrm>
          <a:prstGeom prst="rect">
            <a:avLst/>
          </a:prstGeom>
        </p:spPr>
      </p:pic>
      <p:pic>
        <p:nvPicPr>
          <p:cNvPr id="17" name="Picture 16" descr="camera-4-03-20150523-192046-11-motion.jpg"/>
          <p:cNvPicPr>
            <a:picLocks noChangeAspect="1"/>
          </p:cNvPicPr>
          <p:nvPr/>
        </p:nvPicPr>
        <p:blipFill>
          <a:blip r:embed="rId3" cstate="print"/>
          <a:stretch>
            <a:fillRect/>
          </a:stretch>
        </p:blipFill>
        <p:spPr>
          <a:xfrm>
            <a:off x="4540560" y="-27384"/>
            <a:ext cx="4603440" cy="3501008"/>
          </a:xfrm>
          <a:prstGeom prst="rect">
            <a:avLst/>
          </a:prstGeom>
        </p:spPr>
      </p:pic>
      <p:pic>
        <p:nvPicPr>
          <p:cNvPr id="18" name="Picture 17" descr="camera-4-03-20150523-192046-12-motion.jpg"/>
          <p:cNvPicPr>
            <a:picLocks noChangeAspect="1"/>
          </p:cNvPicPr>
          <p:nvPr/>
        </p:nvPicPr>
        <p:blipFill>
          <a:blip r:embed="rId4" cstate="print"/>
          <a:stretch>
            <a:fillRect/>
          </a:stretch>
        </p:blipFill>
        <p:spPr>
          <a:xfrm>
            <a:off x="0" y="3501008"/>
            <a:ext cx="4603441" cy="3356992"/>
          </a:xfrm>
          <a:prstGeom prst="rect">
            <a:avLst/>
          </a:prstGeom>
        </p:spPr>
      </p:pic>
      <p:pic>
        <p:nvPicPr>
          <p:cNvPr id="19" name="Picture 18" descr="camera-4-03-20150523-192046-13-motion.jpg"/>
          <p:cNvPicPr>
            <a:picLocks noChangeAspect="1"/>
          </p:cNvPicPr>
          <p:nvPr/>
        </p:nvPicPr>
        <p:blipFill>
          <a:blip r:embed="rId5" cstate="print"/>
          <a:stretch>
            <a:fillRect/>
          </a:stretch>
        </p:blipFill>
        <p:spPr>
          <a:xfrm>
            <a:off x="4540560" y="3501008"/>
            <a:ext cx="4603440" cy="3356992"/>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9"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0"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1" name="Picture 10"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amera-4-04-20150523-192508-16-motion.jpg"/>
          <p:cNvPicPr>
            <a:picLocks noChangeAspect="1"/>
          </p:cNvPicPr>
          <p:nvPr/>
        </p:nvPicPr>
        <p:blipFill>
          <a:blip r:embed="rId2" cstate="print"/>
          <a:stretch>
            <a:fillRect/>
          </a:stretch>
        </p:blipFill>
        <p:spPr>
          <a:xfrm>
            <a:off x="-1" y="0"/>
            <a:ext cx="4607719" cy="3429000"/>
          </a:xfrm>
          <a:prstGeom prst="rect">
            <a:avLst/>
          </a:prstGeom>
        </p:spPr>
      </p:pic>
      <p:pic>
        <p:nvPicPr>
          <p:cNvPr id="10" name="Рисунок 9" descr="camera-4-04-20150523-192508-18-motion.jpg"/>
          <p:cNvPicPr>
            <a:picLocks noChangeAspect="1"/>
          </p:cNvPicPr>
          <p:nvPr/>
        </p:nvPicPr>
        <p:blipFill>
          <a:blip r:embed="rId3" cstate="print"/>
          <a:stretch>
            <a:fillRect/>
          </a:stretch>
        </p:blipFill>
        <p:spPr>
          <a:xfrm>
            <a:off x="4536281" y="0"/>
            <a:ext cx="4607719" cy="3429000"/>
          </a:xfrm>
          <a:prstGeom prst="rect">
            <a:avLst/>
          </a:prstGeom>
        </p:spPr>
      </p:pic>
      <p:sp>
        <p:nvSpPr>
          <p:cNvPr id="4" name="Title 4"/>
          <p:cNvSpPr txBox="1">
            <a:spLocks/>
          </p:cNvSpPr>
          <p:nvPr/>
        </p:nvSpPr>
        <p:spPr>
          <a:xfrm>
            <a:off x="635000" y="0"/>
            <a:ext cx="7543800" cy="357166"/>
          </a:xfrm>
          <a:prstGeom prst="rect">
            <a:avLst/>
          </a:prstGeom>
        </p:spPr>
        <p:txBody>
          <a:bodyPr>
            <a:noAutofit/>
          </a:bodyPr>
          <a:lstStyle/>
          <a:p>
            <a:pPr lvl="0" algn="ctr">
              <a:spcBef>
                <a:spcPct val="0"/>
              </a:spcBef>
              <a:defRPr/>
            </a:pPr>
            <a:r>
              <a:rPr lang="en-US" sz="2000" b="1" dirty="0" smtClean="0">
                <a:solidFill>
                  <a:schemeClr val="bg1"/>
                </a:solidFill>
                <a:latin typeface="+mj-lt"/>
                <a:ea typeface="+mj-ea"/>
                <a:cs typeface="+mj-cs"/>
              </a:rPr>
              <a:t>Some Interesting Pictures At </a:t>
            </a:r>
            <a:r>
              <a:rPr lang="en-US" sz="2000" b="1" dirty="0" err="1" smtClean="0">
                <a:solidFill>
                  <a:schemeClr val="bg1"/>
                </a:solidFill>
              </a:rPr>
              <a:t>Byurakan</a:t>
            </a:r>
            <a:r>
              <a:rPr lang="en-US" sz="2000" b="1" dirty="0" smtClean="0">
                <a:solidFill>
                  <a:schemeClr val="bg1"/>
                </a:solidFill>
              </a:rPr>
              <a:t> </a:t>
            </a:r>
            <a:r>
              <a:rPr lang="en-US" sz="2000" b="1" dirty="0" smtClean="0">
                <a:solidFill>
                  <a:schemeClr val="bg1"/>
                </a:solidFill>
                <a:latin typeface="+mj-lt"/>
                <a:ea typeface="+mj-ea"/>
                <a:cs typeface="+mj-cs"/>
              </a:rPr>
              <a:t>During 2015.05.23</a:t>
            </a:r>
          </a:p>
        </p:txBody>
      </p:sp>
      <p:pic>
        <p:nvPicPr>
          <p:cNvPr id="11" name="Рисунок 10" descr="camera-4-04-20150523-192508-20-motion.jpg"/>
          <p:cNvPicPr>
            <a:picLocks noChangeAspect="1"/>
          </p:cNvPicPr>
          <p:nvPr/>
        </p:nvPicPr>
        <p:blipFill>
          <a:blip r:embed="rId4" cstate="print"/>
          <a:stretch>
            <a:fillRect/>
          </a:stretch>
        </p:blipFill>
        <p:spPr>
          <a:xfrm>
            <a:off x="0" y="3429000"/>
            <a:ext cx="4607750" cy="3429000"/>
          </a:xfrm>
          <a:prstGeom prst="rect">
            <a:avLst/>
          </a:prstGeom>
        </p:spPr>
      </p:pic>
      <p:pic>
        <p:nvPicPr>
          <p:cNvPr id="12" name="Рисунок 11" descr="camera-4-04-20150523-192508-21-motion.jpg"/>
          <p:cNvPicPr>
            <a:picLocks noChangeAspect="1"/>
          </p:cNvPicPr>
          <p:nvPr/>
        </p:nvPicPr>
        <p:blipFill>
          <a:blip r:embed="rId5" cstate="print"/>
          <a:stretch>
            <a:fillRect/>
          </a:stretch>
        </p:blipFill>
        <p:spPr>
          <a:xfrm>
            <a:off x="4536250" y="3429000"/>
            <a:ext cx="4607750" cy="3429000"/>
          </a:xfrm>
          <a:prstGeom prst="rect">
            <a:avLst/>
          </a:prstGeom>
        </p:spPr>
      </p:pic>
      <p:pic>
        <p:nvPicPr>
          <p:cNvPr id="13" name="Picture 18" descr="Logo.png"/>
          <p:cNvPicPr>
            <a:picLocks noChangeAspect="1"/>
          </p:cNvPicPr>
          <p:nvPr/>
        </p:nvPicPr>
        <p:blipFill>
          <a:blip r:embed="rId6" cstate="print"/>
          <a:stretch>
            <a:fillRect/>
          </a:stretch>
        </p:blipFill>
        <p:spPr>
          <a:xfrm>
            <a:off x="7500958" y="0"/>
            <a:ext cx="1024304" cy="435939"/>
          </a:xfrm>
          <a:prstGeom prst="rect">
            <a:avLst/>
          </a:prstGeom>
        </p:spPr>
      </p:pic>
      <p:pic>
        <p:nvPicPr>
          <p:cNvPr id="14" name="Picture 2"/>
          <p:cNvPicPr>
            <a:picLocks noChangeAspect="1" noChangeArrowheads="1"/>
          </p:cNvPicPr>
          <p:nvPr/>
        </p:nvPicPr>
        <p:blipFill>
          <a:blip r:embed="rId7" cstate="print"/>
          <a:srcRect/>
          <a:stretch>
            <a:fillRect/>
          </a:stretch>
        </p:blipFill>
        <p:spPr bwMode="auto">
          <a:xfrm>
            <a:off x="8572496" y="0"/>
            <a:ext cx="571504" cy="494635"/>
          </a:xfrm>
          <a:prstGeom prst="rect">
            <a:avLst/>
          </a:prstGeom>
          <a:noFill/>
          <a:ln w="9525">
            <a:noFill/>
            <a:miter lim="800000"/>
            <a:headEnd/>
            <a:tailEnd/>
          </a:ln>
        </p:spPr>
      </p:pic>
      <p:pic>
        <p:nvPicPr>
          <p:cNvPr id="15" name="Picture 14" descr="tepa2014_small.gif"/>
          <p:cNvPicPr>
            <a:picLocks noChangeAspect="1"/>
          </p:cNvPicPr>
          <p:nvPr/>
        </p:nvPicPr>
        <p:blipFill>
          <a:blip r:embed="rId8" cstate="print"/>
          <a:stretch>
            <a:fillRect/>
          </a:stretch>
        </p:blipFill>
        <p:spPr>
          <a:xfrm>
            <a:off x="0" y="0"/>
            <a:ext cx="971600" cy="56496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1526</TotalTime>
  <Words>654</Words>
  <Application>Microsoft Office PowerPoint</Application>
  <PresentationFormat>On-screen Show (4:3)</PresentationFormat>
  <Paragraphs>62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Тема Office</vt:lpstr>
      <vt:lpstr>First results on the Optical monitoring of the atmospheric discharges on Aragats and in Burakan: the storage, on-line display of multiple photographs</vt:lpstr>
      <vt:lpstr>Preferred Network Video Recorder/Digital Video Recorder (NVR/DVR)  system.</vt:lpstr>
      <vt:lpstr>Trigger script to connect camera server with nearby electric field measuring devices. </vt:lpstr>
      <vt:lpstr>The Geographical locations of The Aragats Cameras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Lightnings Videos From Aragats and Byurakan</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results on the Optical monitoring of the atmospheric discharges on Aragats and in Burakan: the storage, on-line display of multiple photographs</dc:title>
  <dc:creator>Admin</dc:creator>
  <cp:lastModifiedBy>Harutyun</cp:lastModifiedBy>
  <cp:revision>191</cp:revision>
  <dcterms:created xsi:type="dcterms:W3CDTF">2015-05-13T09:05:15Z</dcterms:created>
  <dcterms:modified xsi:type="dcterms:W3CDTF">2015-08-09T13:52:32Z</dcterms:modified>
</cp:coreProperties>
</file>