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1217" r:id="rId2"/>
    <p:sldId id="1195" r:id="rId3"/>
    <p:sldId id="1192" r:id="rId4"/>
    <p:sldId id="1200" r:id="rId5"/>
    <p:sldId id="1212" r:id="rId6"/>
    <p:sldId id="1198" r:id="rId7"/>
    <p:sldId id="1196" r:id="rId8"/>
    <p:sldId id="1213" r:id="rId9"/>
    <p:sldId id="1197" r:id="rId10"/>
    <p:sldId id="1191" r:id="rId11"/>
    <p:sldId id="1194" r:id="rId12"/>
    <p:sldId id="1201" r:id="rId13"/>
    <p:sldId id="1206" r:id="rId14"/>
    <p:sldId id="1207" r:id="rId15"/>
    <p:sldId id="1208" r:id="rId16"/>
    <p:sldId id="1209" r:id="rId17"/>
    <p:sldId id="1210" r:id="rId18"/>
    <p:sldId id="1211" r:id="rId19"/>
    <p:sldId id="1202" r:id="rId20"/>
    <p:sldId id="1214" r:id="rId21"/>
    <p:sldId id="1203" r:id="rId22"/>
    <p:sldId id="1204" r:id="rId23"/>
    <p:sldId id="1205" r:id="rId24"/>
    <p:sldId id="1215" r:id="rId25"/>
    <p:sldId id="121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55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26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50032-2338-D644-A93F-C677CDB31F1F}" type="datetimeFigureOut">
              <a:rPr lang="en-US" smtClean="0"/>
              <a:t>10/9/21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4461C-4CC6-C04E-920C-083149CF3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70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AB02-872A-F848-822D-A5D33915561B}" type="datetimeFigureOut">
              <a:rPr lang="en-US" smtClean="0"/>
              <a:t>10/9/21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FCC8-4CA7-C84B-8D35-E827D52F3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8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AB02-872A-F848-822D-A5D33915561B}" type="datetimeFigureOut">
              <a:rPr lang="en-US" smtClean="0"/>
              <a:t>10/9/21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FCC8-4CA7-C84B-8D35-E827D52F3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5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AB02-872A-F848-822D-A5D33915561B}" type="datetimeFigureOut">
              <a:rPr lang="en-US" smtClean="0"/>
              <a:t>10/9/21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FCC8-4CA7-C84B-8D35-E827D52F3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3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AB02-872A-F848-822D-A5D33915561B}" type="datetimeFigureOut">
              <a:rPr lang="en-US" smtClean="0"/>
              <a:t>10/9/21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FCC8-4CA7-C84B-8D35-E827D52F3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64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AB02-872A-F848-822D-A5D33915561B}" type="datetimeFigureOut">
              <a:rPr lang="en-US" smtClean="0"/>
              <a:t>10/9/21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FCC8-4CA7-C84B-8D35-E827D52F3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3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AB02-872A-F848-822D-A5D33915561B}" type="datetimeFigureOut">
              <a:rPr lang="en-US" smtClean="0"/>
              <a:t>10/9/21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FCC8-4CA7-C84B-8D35-E827D52F3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9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AB02-872A-F848-822D-A5D33915561B}" type="datetimeFigureOut">
              <a:rPr lang="en-US" smtClean="0"/>
              <a:t>10/9/21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FCC8-4CA7-C84B-8D35-E827D52F3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82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AB02-872A-F848-822D-A5D33915561B}" type="datetimeFigureOut">
              <a:rPr lang="en-US" smtClean="0"/>
              <a:t>10/9/21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FCC8-4CA7-C84B-8D35-E827D52F3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45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AB02-872A-F848-822D-A5D33915561B}" type="datetimeFigureOut">
              <a:rPr lang="en-US" smtClean="0"/>
              <a:t>10/9/21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FCC8-4CA7-C84B-8D35-E827D52F3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9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AB02-872A-F848-822D-A5D33915561B}" type="datetimeFigureOut">
              <a:rPr lang="en-US" smtClean="0"/>
              <a:t>10/9/21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FCC8-4CA7-C84B-8D35-E827D52F3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5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AB02-872A-F848-822D-A5D33915561B}" type="datetimeFigureOut">
              <a:rPr lang="en-US" smtClean="0"/>
              <a:t>10/9/21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FCC8-4CA7-C84B-8D35-E827D52F3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48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4AB02-872A-F848-822D-A5D33915561B}" type="datetimeFigureOut">
              <a:rPr lang="en-US" smtClean="0"/>
              <a:t>10/9/21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CFCC8-4CA7-C84B-8D35-E827D52F3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20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12" Type="http://schemas.openxmlformats.org/officeDocument/2006/relationships/image" Target="../media/image20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11" Type="http://schemas.openxmlformats.org/officeDocument/2006/relationships/image" Target="../media/image19.jpg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4746AD-E6F6-974D-B8CD-F34F7494E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Largest TGE from30 May 2018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87B8E4-1B14-8140-855F-ED2B25F59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TGE occurred during positive electric field and was terminated by a flash on distance ≈ 5 km.</a:t>
            </a:r>
          </a:p>
          <a:p>
            <a:r>
              <a:rPr lang="en-US" dirty="0"/>
              <a:t>Energy spectra of electrons extended up to 54 MeV, electrons – 47 MeV, estimated height of decline of accelerating electric field – 90 m.</a:t>
            </a:r>
          </a:p>
          <a:p>
            <a:r>
              <a:rPr lang="en-US" dirty="0"/>
              <a:t>ASNT vertical count rate shows peak.</a:t>
            </a:r>
          </a:p>
          <a:p>
            <a:r>
              <a:rPr lang="en-US" dirty="0"/>
              <a:t>SEVAN measured large peaks both in low energies and large energy neutral particles, muon flux declines, especially for declined trajectories (011 – 10%).</a:t>
            </a:r>
          </a:p>
          <a:p>
            <a:r>
              <a:rPr lang="en-US" dirty="0"/>
              <a:t>Panoramic cameras give good coverage of lightning spots rather good coincided in time and shape (after correcting to the field of view). </a:t>
            </a:r>
          </a:p>
          <a:p>
            <a:r>
              <a:rPr lang="en-US" dirty="0"/>
              <a:t>However more than 30 second more-or-less stable pattern of spots have to be explained.</a:t>
            </a:r>
          </a:p>
          <a:p>
            <a:r>
              <a:rPr lang="en-US" dirty="0"/>
              <a:t>Also spots filling total field of view just before lightning also is enigmatic.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055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981C95-2861-0B44-BB26-B567870D7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0000"/>
            <a:ext cx="9144000" cy="460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A5179A-AB74-CC46-B1C3-BFFC1E71E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ASNT MAKET 3 cm thick</a:t>
            </a:r>
          </a:p>
        </p:txBody>
      </p:sp>
    </p:spTree>
    <p:extLst>
      <p:ext uri="{BB962C8B-B14F-4D97-AF65-F5344CB8AC3E}">
        <p14:creationId xmlns:p14="http://schemas.microsoft.com/office/powerpoint/2010/main" val="2882562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E53424-3E86-664D-BD21-21C583141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0000"/>
            <a:ext cx="9144000" cy="460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AF50C2-FE85-CE45-B775-094DF2021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ASNT gamma rays and GAMMA EFM-100</a:t>
            </a:r>
          </a:p>
        </p:txBody>
      </p:sp>
    </p:spTree>
    <p:extLst>
      <p:ext uri="{BB962C8B-B14F-4D97-AF65-F5344CB8AC3E}">
        <p14:creationId xmlns:p14="http://schemas.microsoft.com/office/powerpoint/2010/main" val="2279688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9030EF-1619-D446-BF2C-1C629CE36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0000"/>
            <a:ext cx="9144000" cy="460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832FADA-87DE-AA4A-A0B7-9DCEB2E6B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NaI</a:t>
            </a:r>
            <a:r>
              <a:rPr lang="en-US" dirty="0"/>
              <a:t> 1 and 3</a:t>
            </a:r>
          </a:p>
        </p:txBody>
      </p:sp>
    </p:spTree>
    <p:extLst>
      <p:ext uri="{BB962C8B-B14F-4D97-AF65-F5344CB8AC3E}">
        <p14:creationId xmlns:p14="http://schemas.microsoft.com/office/powerpoint/2010/main" val="691764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F5CC7-CBF7-C145-89A8-02986D3B4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STAND1 111, 100 and 010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EBD93F-959F-AD48-9EDE-4A8B15291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0000"/>
            <a:ext cx="9144000" cy="46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35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8BE73-ADA7-264C-9AA5-38254AB2C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MAKET 60 and 5 cm thick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6985DA-8F6C-7A48-A6F3-4AF3674D9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50000"/>
            <a:ext cx="9144000" cy="46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74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506F4-8C0B-D045-8D6C-5CCCDD2ED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SEVAN 111, 100 and 010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6E5442-5439-9649-B5FF-196DF9CD8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0000"/>
            <a:ext cx="9144000" cy="46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34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9D85A-61AD-5846-85C8-453C7E834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SEVAN 011 – inclined muons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84EF6D-8720-CB4B-92F5-58F1154B0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0000"/>
            <a:ext cx="9144000" cy="46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71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03ECB-66E7-9748-A61C-309E51826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ASNT vertical: coincidence in 5 and 60 cm – electrons!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64B6FC-9025-4947-B921-5C34D2F30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0000"/>
            <a:ext cx="9144000" cy="46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1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5FFBE-073F-1342-A36D-23D237184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Z-component of the geomagnetic field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F4E860-B327-DD42-AEFF-3C4242566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0000"/>
            <a:ext cx="9144000" cy="46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85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8CF902-CC07-CD47-AD58-8054D8BA8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468" y="133563"/>
            <a:ext cx="9144000" cy="28459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6A0705-05C2-8E4B-B5C6-36EDFD7B8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2468" y="2856216"/>
            <a:ext cx="9144000" cy="299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04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CD844E-38D2-B244-8BD8-7CC68FABC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858" y="4715838"/>
            <a:ext cx="2677703" cy="21421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67AEBD-4719-6B4D-9577-EE3DB4A03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858" y="2768885"/>
            <a:ext cx="2562118" cy="20496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5252FC-668F-A74C-A0B5-A1E03BA68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615" y="2768884"/>
            <a:ext cx="2562119" cy="20496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2B6EBB-E28E-C647-BF1E-E021965B67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615" y="4715838"/>
            <a:ext cx="2562118" cy="20496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EBF9E8-E4CE-7D4E-A8DD-174ECA9C19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9157" y="2779158"/>
            <a:ext cx="2549276" cy="20394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60CC930-2E8F-5B43-9469-ECCA3B0113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9156" y="4767208"/>
            <a:ext cx="2549276" cy="20394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4032E2-95FD-F447-8B40-6DEAE352BF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9615" y="893852"/>
            <a:ext cx="2568536" cy="19264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7E96CB-636F-7C45-A63E-5E3D087A11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5574" y="893852"/>
            <a:ext cx="2568536" cy="19264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FB812A-4ECF-B244-A022-3F15D1FC98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70436" y="893852"/>
            <a:ext cx="2575384" cy="193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50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CA12AC-098D-D44C-8DEE-DF522EF89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370" y="0"/>
            <a:ext cx="9144000" cy="30051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9F0D0D-FEA3-3540-B201-75B6DE6D4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370" y="2691809"/>
            <a:ext cx="9144000" cy="30051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CCA609-2C47-854D-8471-1F4FD3B14463}"/>
              </a:ext>
            </a:extLst>
          </p:cNvPr>
          <p:cNvSpPr txBox="1"/>
          <p:nvPr/>
        </p:nvSpPr>
        <p:spPr>
          <a:xfrm>
            <a:off x="1479479" y="4438436"/>
            <a:ext cx="3164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same EFM-100 MAKET;</a:t>
            </a:r>
          </a:p>
          <a:p>
            <a:r>
              <a:rPr lang="en-US" dirty="0"/>
              <a:t>30 and 1 Hz, why so different?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1C547B-4C5C-8A4A-90CF-0D7DE41F0DDC}"/>
              </a:ext>
            </a:extLst>
          </p:cNvPr>
          <p:cNvSpPr txBox="1"/>
          <p:nvPr/>
        </p:nvSpPr>
        <p:spPr>
          <a:xfrm>
            <a:off x="1621605" y="1652021"/>
            <a:ext cx="3164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EFM-100 MAKET, GAMMA and SKL; 1 Hz, why so different?</a:t>
            </a:r>
          </a:p>
        </p:txBody>
      </p:sp>
    </p:spTree>
    <p:extLst>
      <p:ext uri="{BB962C8B-B14F-4D97-AF65-F5344CB8AC3E}">
        <p14:creationId xmlns:p14="http://schemas.microsoft.com/office/powerpoint/2010/main" val="1957982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165C4E-4E1D-8E45-8245-7C54EBFF6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0000"/>
            <a:ext cx="9144000" cy="460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CC42DB8-D32A-1842-9D82-019AD479A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MAKET outdoor 1 cm and 3 cm thick scintillators</a:t>
            </a:r>
          </a:p>
        </p:txBody>
      </p:sp>
    </p:spTree>
    <p:extLst>
      <p:ext uri="{BB962C8B-B14F-4D97-AF65-F5344CB8AC3E}">
        <p14:creationId xmlns:p14="http://schemas.microsoft.com/office/powerpoint/2010/main" val="1002464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4FADAC-9C64-CB4C-9C7F-70B929333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2590" y="1428108"/>
            <a:ext cx="5606604" cy="542989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096FA2A-D4B4-524D-A5D1-3FE7A6FB6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Gamma ray spectra recovered by ASNT and </a:t>
            </a:r>
            <a:r>
              <a:rPr lang="en-US" dirty="0" err="1"/>
              <a:t>NaI</a:t>
            </a:r>
            <a:r>
              <a:rPr lang="en-US" dirty="0"/>
              <a:t> spectrometers</a:t>
            </a:r>
          </a:p>
        </p:txBody>
      </p:sp>
    </p:spTree>
    <p:extLst>
      <p:ext uri="{BB962C8B-B14F-4D97-AF65-F5344CB8AC3E}">
        <p14:creationId xmlns:p14="http://schemas.microsoft.com/office/powerpoint/2010/main" val="752491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075636-7E72-6C4B-AB5F-058078821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6401"/>
            <a:ext cx="5071444" cy="491159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5D8866F-3AE8-804D-9FE3-18169CC46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Gamma ray spectra recovered by </a:t>
            </a:r>
            <a:r>
              <a:rPr lang="en-US" dirty="0" err="1"/>
              <a:t>NaI</a:t>
            </a:r>
            <a:r>
              <a:rPr lang="en-US" dirty="0"/>
              <a:t> spectrometer from 0.3 MeV, the Radon progeny contamination is seen</a:t>
            </a:r>
          </a:p>
        </p:txBody>
      </p:sp>
    </p:spTree>
    <p:extLst>
      <p:ext uri="{BB962C8B-B14F-4D97-AF65-F5344CB8AC3E}">
        <p14:creationId xmlns:p14="http://schemas.microsoft.com/office/powerpoint/2010/main" val="3406046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6FC85-709F-D248-8349-78E7C9A5F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Gamma Ray and electron energy spectra: Max energies 54 and 47 MeV, strong accelerating electric field declined on 90 m above ground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C118AE-A65E-8C46-87E0-E652E5AC6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597" y="1417638"/>
            <a:ext cx="5297476" cy="513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89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06F86-C899-534F-83B9-4E4DFA77F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EF80C6-742B-6C4F-BE17-B7A2A6F2F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6884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7D5FA9-C577-2F45-906C-D252109E6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18552"/>
            <a:ext cx="9144000" cy="31747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BB9E4A-31E2-0F46-AEF4-16F4B7C9F303}"/>
              </a:ext>
            </a:extLst>
          </p:cNvPr>
          <p:cNvSpPr txBox="1"/>
          <p:nvPr/>
        </p:nvSpPr>
        <p:spPr>
          <a:xfrm>
            <a:off x="1171254" y="1253447"/>
            <a:ext cx="3400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CUBE 7 and 8 with and without VETO </a:t>
            </a:r>
          </a:p>
          <a:p>
            <a:r>
              <a:rPr lang="en-US" dirty="0"/>
              <a:t>Several minutes are missing!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5DC8A4-7565-A84F-A4D6-E328AFBDEBF2}"/>
              </a:ext>
            </a:extLst>
          </p:cNvPr>
          <p:cNvSpPr txBox="1"/>
          <p:nvPr/>
        </p:nvSpPr>
        <p:spPr>
          <a:xfrm>
            <a:off x="5280917" y="3429000"/>
            <a:ext cx="2958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CUBE N1 VETO scintillator</a:t>
            </a:r>
          </a:p>
        </p:txBody>
      </p:sp>
    </p:spTree>
    <p:extLst>
      <p:ext uri="{BB962C8B-B14F-4D97-AF65-F5344CB8AC3E}">
        <p14:creationId xmlns:p14="http://schemas.microsoft.com/office/powerpoint/2010/main" val="2755961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54C543-638F-FC4D-9013-CECFEA2E1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813" y="5023550"/>
            <a:ext cx="2293063" cy="1834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EC65CD-C0A2-E943-8C5C-5AC271157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938" y="3189100"/>
            <a:ext cx="2293063" cy="18344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D9A1B4-0669-484B-B87F-D1A6B7D4B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938" y="5023550"/>
            <a:ext cx="2293063" cy="18344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4CB9EB-A484-F64D-9A97-727558A645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1876" y="3189100"/>
            <a:ext cx="2293062" cy="18344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6876457-458D-CA4A-A663-24573C495E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6036" y="1469299"/>
            <a:ext cx="2293062" cy="17197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87AE922-B8CD-CC4E-8068-792F2C8EE6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4651" y="1469295"/>
            <a:ext cx="2293062" cy="171979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296825F-A9FF-094B-938E-C997006E36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1875" y="5023550"/>
            <a:ext cx="2293062" cy="18344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132FF8F-328E-934F-9F10-926EA922A2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57711" y="1498726"/>
            <a:ext cx="2293064" cy="17197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D6B5C2-7220-9349-BD70-6E8EB0FB6B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080" y="3246424"/>
            <a:ext cx="2307509" cy="17306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1E0374-E500-E747-9121-4431B0A53F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5751" y="5023550"/>
            <a:ext cx="2293062" cy="18344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9B676F-41DA-CD4A-B2CF-0C722BF8D9D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5749" y="1469299"/>
            <a:ext cx="2293062" cy="171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35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F32DFA-C0B6-1540-B6F8-EFDAC14BF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51" y="601490"/>
            <a:ext cx="8009204" cy="600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20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F167DB-FC6C-1C4A-9C58-653ED4E30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02" y="-486478"/>
            <a:ext cx="9180599" cy="734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72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050CEF-F501-EE4B-8BAA-0E0DB7BAC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307" y="-448722"/>
            <a:ext cx="9694307" cy="7755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41A767-EEF8-444B-83AB-42133E259D7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 rot="6926706">
            <a:off x="-295150" y="617219"/>
            <a:ext cx="8618647" cy="646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59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B16EA1-C89C-734D-88BD-F031FB104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1322" y="-184934"/>
            <a:ext cx="9141914" cy="731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27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9044EA-B694-E04A-A215-1062BBDA8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7402" y="-534769"/>
            <a:ext cx="9240963" cy="739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42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272AE0-C735-CB40-8E3D-D975BD43D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62" y="303602"/>
            <a:ext cx="8192999" cy="65543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56EFA0-C2B5-FF46-9DC8-9714FB574CF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 rot="8796062">
            <a:off x="2173562" y="517937"/>
            <a:ext cx="7080419" cy="59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54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40471</TotalTime>
  <Words>296</Words>
  <Application>Microsoft Macintosh PowerPoint</Application>
  <PresentationFormat>On-screen Show (4:3)</PresentationFormat>
  <Paragraphs>27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Largest TGE from30 May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ASNT MAKET 3 cm thick</vt:lpstr>
      <vt:lpstr>ASNT gamma rays and GAMMA EFM-100</vt:lpstr>
      <vt:lpstr>NaI 1 and 3</vt:lpstr>
      <vt:lpstr>STAND1 111, 100 and 010</vt:lpstr>
      <vt:lpstr>MAKET 60 and 5 cm thick</vt:lpstr>
      <vt:lpstr>SEVAN 111, 100 and 010</vt:lpstr>
      <vt:lpstr>SEVAN 011 – inclined muons</vt:lpstr>
      <vt:lpstr>ASNT vertical: coincidence in 5 and 60 cm – electrons!</vt:lpstr>
      <vt:lpstr>Z-component of the geomagnetic field</vt:lpstr>
      <vt:lpstr>PowerPoint Presentation</vt:lpstr>
      <vt:lpstr>PowerPoint Presentation</vt:lpstr>
      <vt:lpstr>MAKET outdoor 1 cm and 3 cm thick scintillators</vt:lpstr>
      <vt:lpstr>Gamma ray spectra recovered by ASNT and NaI spectrometers</vt:lpstr>
      <vt:lpstr>Gamma ray spectra recovered by NaI spectrometer from 0.3 MeV, the Radon progeny contamination is seen</vt:lpstr>
      <vt:lpstr>Gamma Ray and electron energy spectra: Max energies 54 and 47 MeV, strong accelerating electric field declined on 90 m above ground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Ashot Chilingarian</dc:creator>
  <cp:lastModifiedBy>Microsoft Office User</cp:lastModifiedBy>
  <cp:revision>1292</cp:revision>
  <cp:lastPrinted>2021-10-05T12:57:30Z</cp:lastPrinted>
  <dcterms:created xsi:type="dcterms:W3CDTF">2019-09-01T05:05:28Z</dcterms:created>
  <dcterms:modified xsi:type="dcterms:W3CDTF">2021-10-09T12:37:00Z</dcterms:modified>
</cp:coreProperties>
</file>